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6" r:id="rId3"/>
    <p:sldId id="270" r:id="rId4"/>
    <p:sldId id="271" r:id="rId5"/>
    <p:sldId id="272" r:id="rId6"/>
    <p:sldId id="273" r:id="rId7"/>
    <p:sldId id="280" r:id="rId8"/>
    <p:sldId id="276" r:id="rId9"/>
    <p:sldId id="283" r:id="rId10"/>
    <p:sldId id="278" r:id="rId11"/>
    <p:sldId id="284" r:id="rId12"/>
    <p:sldId id="285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E489-ECE3-4FD9-8AD4-774178ED2AD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92BE-3E9E-478D-B4CE-7152FB56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E489-ECE3-4FD9-8AD4-774178ED2AD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92BE-3E9E-478D-B4CE-7152FB56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3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E489-ECE3-4FD9-8AD4-774178ED2AD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92BE-3E9E-478D-B4CE-7152FB56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E489-ECE3-4FD9-8AD4-774178ED2AD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92BE-3E9E-478D-B4CE-7152FB56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E489-ECE3-4FD9-8AD4-774178ED2AD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92BE-3E9E-478D-B4CE-7152FB56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8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E489-ECE3-4FD9-8AD4-774178ED2AD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92BE-3E9E-478D-B4CE-7152FB56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E489-ECE3-4FD9-8AD4-774178ED2AD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92BE-3E9E-478D-B4CE-7152FB56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2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E489-ECE3-4FD9-8AD4-774178ED2AD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92BE-3E9E-478D-B4CE-7152FB56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6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E489-ECE3-4FD9-8AD4-774178ED2AD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92BE-3E9E-478D-B4CE-7152FB56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7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E489-ECE3-4FD9-8AD4-774178ED2AD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92BE-3E9E-478D-B4CE-7152FB56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E489-ECE3-4FD9-8AD4-774178ED2AD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92BE-3E9E-478D-B4CE-7152FB56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0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EE489-ECE3-4FD9-8AD4-774178ED2AD7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92BE-3E9E-478D-B4CE-7152FB565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8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ebsoilsurvey.sc.egov.usda.gov/App/WebSoilSurvey.asp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Soil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hlinkClick r:id="rId2"/>
              </a:rPr>
              <a:t>http://websoilsurvey.sc.egov.usda.gov/App/WebSoilSurvey.aspx</a:t>
            </a:r>
            <a:endParaRPr lang="en-US" dirty="0"/>
          </a:p>
          <a:p>
            <a:pPr lvl="1"/>
            <a:r>
              <a:rPr lang="en-US" dirty="0"/>
              <a:t>Or Google  Web Soil 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0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C3B2-89A8-4F36-A4A8-8918874A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Soil Erosion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0CD429-941E-4765-A90E-D2EC52FCD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05223"/>
              </p:ext>
            </p:extLst>
          </p:nvPr>
        </p:nvGraphicFramePr>
        <p:xfrm>
          <a:off x="457200" y="2286000"/>
          <a:ext cx="8229601" cy="3428999"/>
        </p:xfrm>
        <a:graphic>
          <a:graphicData uri="http://schemas.openxmlformats.org/drawingml/2006/table">
            <a:tbl>
              <a:tblPr/>
              <a:tblGrid>
                <a:gridCol w="2057811">
                  <a:extLst>
                    <a:ext uri="{9D8B030D-6E8A-4147-A177-3AD203B41FA5}">
                      <a16:colId xmlns:a16="http://schemas.microsoft.com/office/drawing/2014/main" val="1683051181"/>
                    </a:ext>
                  </a:extLst>
                </a:gridCol>
                <a:gridCol w="685663">
                  <a:extLst>
                    <a:ext uri="{9D8B030D-6E8A-4147-A177-3AD203B41FA5}">
                      <a16:colId xmlns:a16="http://schemas.microsoft.com/office/drawing/2014/main" val="4124108931"/>
                    </a:ext>
                  </a:extLst>
                </a:gridCol>
                <a:gridCol w="685663">
                  <a:extLst>
                    <a:ext uri="{9D8B030D-6E8A-4147-A177-3AD203B41FA5}">
                      <a16:colId xmlns:a16="http://schemas.microsoft.com/office/drawing/2014/main" val="2445631031"/>
                    </a:ext>
                  </a:extLst>
                </a:gridCol>
                <a:gridCol w="1372149">
                  <a:extLst>
                    <a:ext uri="{9D8B030D-6E8A-4147-A177-3AD203B41FA5}">
                      <a16:colId xmlns:a16="http://schemas.microsoft.com/office/drawing/2014/main" val="8865853"/>
                    </a:ext>
                  </a:extLst>
                </a:gridCol>
                <a:gridCol w="685663">
                  <a:extLst>
                    <a:ext uri="{9D8B030D-6E8A-4147-A177-3AD203B41FA5}">
                      <a16:colId xmlns:a16="http://schemas.microsoft.com/office/drawing/2014/main" val="375410313"/>
                    </a:ext>
                  </a:extLst>
                </a:gridCol>
                <a:gridCol w="685663">
                  <a:extLst>
                    <a:ext uri="{9D8B030D-6E8A-4147-A177-3AD203B41FA5}">
                      <a16:colId xmlns:a16="http://schemas.microsoft.com/office/drawing/2014/main" val="1007517019"/>
                    </a:ext>
                  </a:extLst>
                </a:gridCol>
                <a:gridCol w="685663">
                  <a:extLst>
                    <a:ext uri="{9D8B030D-6E8A-4147-A177-3AD203B41FA5}">
                      <a16:colId xmlns:a16="http://schemas.microsoft.com/office/drawing/2014/main" val="1212625744"/>
                    </a:ext>
                  </a:extLst>
                </a:gridCol>
                <a:gridCol w="685663">
                  <a:extLst>
                    <a:ext uri="{9D8B030D-6E8A-4147-A177-3AD203B41FA5}">
                      <a16:colId xmlns:a16="http://schemas.microsoft.com/office/drawing/2014/main" val="2911105158"/>
                    </a:ext>
                  </a:extLst>
                </a:gridCol>
                <a:gridCol w="685663">
                  <a:extLst>
                    <a:ext uri="{9D8B030D-6E8A-4147-A177-3AD203B41FA5}">
                      <a16:colId xmlns:a16="http://schemas.microsoft.com/office/drawing/2014/main" val="3129145155"/>
                    </a:ext>
                  </a:extLst>
                </a:gridCol>
              </a:tblGrid>
              <a:tr h="422273">
                <a:tc gridSpan="9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 Collapse Park County Area, Wyoming, Eastern PartPark County Area, Wyoming, Eastern Part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63614"/>
                  </a:ext>
                </a:extLst>
              </a:tr>
              <a:tr h="36036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Map symbol and soil name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Pct. of map unit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Slope length (ft)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Hydrologic group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Kf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T factor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Representative value</a:t>
                      </a:r>
                    </a:p>
                  </a:txBody>
                  <a:tcPr marL="14226" marR="14226" marT="14226" marB="14226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29375"/>
                  </a:ext>
                </a:extLst>
              </a:tr>
              <a:tr h="360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% Sand</a:t>
                      </a:r>
                    </a:p>
                  </a:txBody>
                  <a:tcPr marL="14226" marR="14226" marT="14226" marB="14226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% Silt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% Clay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993877"/>
                  </a:ext>
                </a:extLst>
              </a:tr>
              <a:tr h="72072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19A—Copeman loam, 0 to 3 percent slopes — Draft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38681"/>
                  </a:ext>
                </a:extLst>
              </a:tr>
              <a:tr h="42227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Copeman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—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.24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40.0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34.0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26.0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25187"/>
                  </a:ext>
                </a:extLst>
              </a:tr>
              <a:tr h="72072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19B—Copeman loam, 3 to 6 percent slopes — Draft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455257"/>
                  </a:ext>
                </a:extLst>
              </a:tr>
              <a:tr h="42227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Copeman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—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.24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40.0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34.0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26.0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7626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B9C1DAC-73DC-4E8F-A9A2-440A1E33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88172"/>
            <a:ext cx="403507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Soil properties and interpretations for erosion runoff calculations.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BE00-424D-4DA8-BBC1-FF0387A1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Roads and Streets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DF085B-A086-4350-903F-234720604074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262481"/>
          <a:ext cx="8229599" cy="3201400"/>
        </p:xfrm>
        <a:graphic>
          <a:graphicData uri="http://schemas.openxmlformats.org/drawingml/2006/table">
            <a:tbl>
              <a:tblPr/>
              <a:tblGrid>
                <a:gridCol w="1175657">
                  <a:extLst>
                    <a:ext uri="{9D8B030D-6E8A-4147-A177-3AD203B41FA5}">
                      <a16:colId xmlns:a16="http://schemas.microsoft.com/office/drawing/2014/main" val="1427108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26945087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47944547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04370822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6227193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5511211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345069116"/>
                    </a:ext>
                  </a:extLst>
                </a:gridCol>
              </a:tblGrid>
              <a:tr h="671456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Map unit symbol</a:t>
                      </a:r>
                    </a:p>
                  </a:txBody>
                  <a:tcPr marL="28452" marR="28452" marT="28452" marB="28452" anchor="ctr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Map unit name</a:t>
                      </a:r>
                    </a:p>
                  </a:txBody>
                  <a:tcPr marL="28452" marR="28452" marT="28452" marB="28452" anchor="ctr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Rating</a:t>
                      </a:r>
                    </a:p>
                  </a:txBody>
                  <a:tcPr marL="28452" marR="28452" marT="28452" marB="28452" anchor="ctr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Component name (percent)</a:t>
                      </a:r>
                    </a:p>
                  </a:txBody>
                  <a:tcPr marL="28452" marR="28452" marT="28452" marB="28452" anchor="ctr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Rating reasons (numeric values)</a:t>
                      </a:r>
                    </a:p>
                  </a:txBody>
                  <a:tcPr marL="28452" marR="28452" marT="28452" marB="28452" anchor="ctr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Acres in AOI</a:t>
                      </a:r>
                    </a:p>
                  </a:txBody>
                  <a:tcPr marL="28452" marR="28452" marT="28452" marB="28452" anchor="ctr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Percent of AOI</a:t>
                      </a:r>
                    </a:p>
                  </a:txBody>
                  <a:tcPr marL="28452" marR="28452" marT="28452" marB="28452" anchor="ctr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39220"/>
                  </a:ext>
                </a:extLst>
              </a:tr>
              <a:tr h="193470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19A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Copeman loam, 0 to 3 percent slopes — Draft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Somewhat limited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Copeman (80%)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Frost action (0.50)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0.7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63.0%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0258"/>
                  </a:ext>
                </a:extLst>
              </a:tr>
              <a:tr h="193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Shrink-swell (0.50)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331458"/>
                  </a:ext>
                </a:extLst>
              </a:tr>
              <a:tr h="193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Low strength (0.02)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50441"/>
                  </a:ext>
                </a:extLst>
              </a:tr>
              <a:tr h="193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Zigweid (5%)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Frost action (0.50)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4020"/>
                  </a:ext>
                </a:extLst>
              </a:tr>
              <a:tr h="193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Shrink-swell (0.50)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548509"/>
                  </a:ext>
                </a:extLst>
              </a:tr>
              <a:tr h="193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Low strength (0.15)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390261"/>
                  </a:ext>
                </a:extLst>
              </a:tr>
              <a:tr h="193470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19B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Copeman loam, 3 to 6 percent slopes — Draft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Somewhat limited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Copeman (85%)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Frost action (0.50)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0.4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37.0%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28356"/>
                  </a:ext>
                </a:extLst>
              </a:tr>
              <a:tr h="193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Shrink-swell (0.50)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612591"/>
                  </a:ext>
                </a:extLst>
              </a:tr>
              <a:tr h="193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Low strength (0.02)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554720"/>
                  </a:ext>
                </a:extLst>
              </a:tr>
              <a:tr h="193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Zigweid (4%)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Frost action (0.50)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77858"/>
                  </a:ext>
                </a:extLst>
              </a:tr>
              <a:tr h="193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Shrink-swell (0.50)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7585"/>
                  </a:ext>
                </a:extLst>
              </a:tr>
              <a:tr h="193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Low strength (0.15)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98901"/>
                  </a:ext>
                </a:extLst>
              </a:tr>
              <a:tr h="200583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900" b="1">
                          <a:effectLst/>
                        </a:rPr>
                        <a:t>Totals for Area of Interest</a:t>
                      </a:r>
                    </a:p>
                  </a:txBody>
                  <a:tcPr marL="28452" marR="28452" marT="35564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>
                          <a:effectLst/>
                        </a:rPr>
                        <a:t>1.2</a:t>
                      </a:r>
                    </a:p>
                  </a:txBody>
                  <a:tcPr marL="28452" marR="28452" marT="35564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dirty="0">
                          <a:effectLst/>
                        </a:rPr>
                        <a:t>100.0</a:t>
                      </a:r>
                    </a:p>
                  </a:txBody>
                  <a:tcPr marL="28452" marR="28452" marT="35564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31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54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AF07-35E8-4A78-8E6E-9D11F8F3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topics covered in review letter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F2809-31CB-4208-89B6-5A5347E7A581}"/>
              </a:ext>
            </a:extLst>
          </p:cNvPr>
          <p:cNvSpPr txBox="1"/>
          <p:nvPr/>
        </p:nvSpPr>
        <p:spPr>
          <a:xfrm>
            <a:off x="1143000" y="1752600"/>
            <a:ext cx="6858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ctr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Irrigation management plan </a:t>
            </a:r>
          </a:p>
          <a:p>
            <a:pPr lvl="1" fontAlgn="ctr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	developed by appropriate irrigation district</a:t>
            </a:r>
          </a:p>
          <a:p>
            <a:pPr lvl="1" fontAlgn="ctr"/>
            <a:endParaRPr lang="en-US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lvl="1" fontAlgn="ctr"/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fontAlgn="ctr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Weed management plan</a:t>
            </a:r>
          </a:p>
          <a:p>
            <a:pPr lvl="1" fontAlgn="ctr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	developed by Park County Weed and Pest</a:t>
            </a:r>
          </a:p>
          <a:p>
            <a:pPr lvl="1" fontAlgn="ctr"/>
            <a:endParaRPr lang="en-US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lvl="1" fontAlgn="ctr"/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fontAlgn="ctr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Where appropriate – Wildlife </a:t>
            </a:r>
            <a:r>
              <a:rPr lang="en-US" sz="1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management plan </a:t>
            </a:r>
            <a:endParaRPr lang="en-US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lvl="1" fontAlgn="ctr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	developed by Wyoming Game and Fish</a:t>
            </a:r>
            <a:endParaRPr lang="en-US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9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A741-AED7-4054-80A2-9A156959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>
            <a:normAutofit fontScale="90000"/>
          </a:bodyPr>
          <a:lstStyle/>
          <a:p>
            <a:r>
              <a:rPr lang="en-US" dirty="0"/>
              <a:t>Home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C0AB-3D28-4DC5-8688-7151981E6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731C7-CF24-4037-85A2-DA2D6FAF8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550"/>
            <a:ext cx="9144000" cy="4914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031A06-18A5-4C3C-B9C7-63E26EC4E398}"/>
              </a:ext>
            </a:extLst>
          </p:cNvPr>
          <p:cNvSpPr txBox="1"/>
          <p:nvPr/>
        </p:nvSpPr>
        <p:spPr>
          <a:xfrm>
            <a:off x="6934200" y="259081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Start Web Soil Survey to launch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A643BA-5969-44A3-BE89-E07E7B22F6D5}"/>
              </a:ext>
            </a:extLst>
          </p:cNvPr>
          <p:cNvCxnSpPr>
            <a:cxnSpLocks/>
          </p:cNvCxnSpPr>
          <p:nvPr/>
        </p:nvCxnSpPr>
        <p:spPr>
          <a:xfrm flipH="1">
            <a:off x="6248400" y="27432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7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Soil Survey – Use your address to start search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528334" cy="452596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-228600" y="3048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0" y="1219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77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Soil Survey – Area of Interest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642427"/>
            <a:ext cx="7772400" cy="445357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352800" y="18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19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Soil Survey – Soil Map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833" y="1600200"/>
            <a:ext cx="7528334" cy="4525963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>
            <a:off x="1143000" y="12954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Soil Survey – Soil Data Explorer/Soil Reports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833" y="1600200"/>
            <a:ext cx="7528334" cy="4525963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>
            <a:off x="381000" y="1371600"/>
            <a:ext cx="2286000" cy="838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39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E69C-26B2-4A21-A9A1-5077F068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Reports Commonly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7B904-1FAC-48E8-A895-DCC874B9D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7638"/>
            <a:ext cx="8229600" cy="4525963"/>
          </a:xfrm>
        </p:spPr>
        <p:txBody>
          <a:bodyPr/>
          <a:lstStyle/>
          <a:p>
            <a:pPr lvl="1" fontAlgn="ctr"/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Sewage Disposal</a:t>
            </a:r>
          </a:p>
          <a:p>
            <a:pPr lvl="2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DA66BE-6F57-4457-8923-31202A421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41560"/>
              </p:ext>
            </p:extLst>
          </p:nvPr>
        </p:nvGraphicFramePr>
        <p:xfrm>
          <a:off x="685800" y="2133600"/>
          <a:ext cx="7696200" cy="4281320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1404566859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3829733127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60155228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310334489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421934809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915401750"/>
                    </a:ext>
                  </a:extLst>
                </a:gridCol>
              </a:tblGrid>
              <a:tr h="22066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1" baseline="0" dirty="0">
                          <a:effectLst/>
                        </a:rPr>
                        <a:t>Map symbol and soil name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1" baseline="0">
                          <a:effectLst/>
                        </a:rPr>
                        <a:t>Pct. of map unit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1" baseline="0">
                          <a:effectLst/>
                        </a:rPr>
                        <a:t>Septic tank absorption fields</a:t>
                      </a:r>
                    </a:p>
                  </a:txBody>
                  <a:tcPr marL="19050" marR="19050" marT="19050" marB="1905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1" baseline="0">
                          <a:effectLst/>
                        </a:rPr>
                        <a:t>Sewage lagoons</a:t>
                      </a:r>
                    </a:p>
                  </a:txBody>
                  <a:tcPr marL="19050" marR="19050" marT="19050" marB="1905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109178"/>
                  </a:ext>
                </a:extLst>
              </a:tr>
              <a:tr h="388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baseline="0">
                          <a:effectLst/>
                        </a:rPr>
                        <a:t>Rating class and limiting features</a:t>
                      </a:r>
                    </a:p>
                  </a:txBody>
                  <a:tcPr marL="19050" marR="19050" marT="19050" marB="1905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baseline="0">
                          <a:effectLst/>
                        </a:rPr>
                        <a:t>Value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baseline="0">
                          <a:effectLst/>
                        </a:rPr>
                        <a:t>Rating class and limiting features</a:t>
                      </a:r>
                    </a:p>
                  </a:txBody>
                  <a:tcPr marL="19050" marR="19050" marT="19050" marB="1905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baseline="0">
                          <a:effectLst/>
                        </a:rPr>
                        <a:t>Value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437023"/>
                  </a:ext>
                </a:extLst>
              </a:tr>
              <a:tr h="71602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19A—Copeman loam, 0 to 3 percent slopes — Draft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aseline="0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aseline="0">
                        <a:effectLst/>
                      </a:endParaRP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aseline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aseline="0" dirty="0">
                        <a:effectLst/>
                      </a:endParaRP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aseline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784815"/>
                  </a:ext>
                </a:extLst>
              </a:tr>
              <a:tr h="39178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Copeman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Somewhat limited</a:t>
                      </a: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Very limited</a:t>
                      </a: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559823"/>
                  </a:ext>
                </a:extLst>
              </a:tr>
              <a:tr h="391787">
                <a:tc>
                  <a:txBody>
                    <a:bodyPr/>
                    <a:lstStyle/>
                    <a:p>
                      <a:pPr algn="l" fontAlgn="t"/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Slow water movement</a:t>
                      </a: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0.47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Seepage</a:t>
                      </a: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1.00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51539"/>
                  </a:ext>
                </a:extLst>
              </a:tr>
              <a:tr h="71602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19B—Copeman loam, 3 to 6 percent slopes — Draft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aseline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aseline="0" dirty="0">
                        <a:effectLst/>
                      </a:endParaRP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aseline="0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aseline="0">
                        <a:effectLst/>
                      </a:endParaRP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aseline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947951"/>
                  </a:ext>
                </a:extLst>
              </a:tr>
              <a:tr h="39178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Copeman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Somewhat limited</a:t>
                      </a: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Very limited</a:t>
                      </a: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057459"/>
                  </a:ext>
                </a:extLst>
              </a:tr>
              <a:tr h="391787">
                <a:tc>
                  <a:txBody>
                    <a:bodyPr/>
                    <a:lstStyle/>
                    <a:p>
                      <a:pPr algn="l" fontAlgn="t"/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Slow water movement</a:t>
                      </a: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0.47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Seepage</a:t>
                      </a: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1.00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24707"/>
                  </a:ext>
                </a:extLst>
              </a:tr>
              <a:tr h="273200">
                <a:tc>
                  <a:txBody>
                    <a:bodyPr/>
                    <a:lstStyle/>
                    <a:p>
                      <a:pPr algn="l" fontAlgn="t"/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Slope</a:t>
                      </a:r>
                    </a:p>
                  </a:txBody>
                  <a:tcPr marL="38100" marR="38100" marT="38100" marB="38100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0.68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976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73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E69C-26B2-4A21-A9A1-5077F068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Site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7B904-1FAC-48E8-A895-DCC874B9D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7638"/>
            <a:ext cx="8229600" cy="4525963"/>
          </a:xfrm>
        </p:spPr>
        <p:txBody>
          <a:bodyPr/>
          <a:lstStyle/>
          <a:p>
            <a:pPr lvl="1" fontAlgn="ctr"/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Dwellings and Small Commercial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BuildingsDwellings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Small Commercial Buildings</a:t>
            </a:r>
          </a:p>
          <a:p>
            <a:pPr lvl="2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569CD1-A46B-42B1-A4C3-ECBE01B82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85112"/>
              </p:ext>
            </p:extLst>
          </p:nvPr>
        </p:nvGraphicFramePr>
        <p:xfrm>
          <a:off x="838200" y="2133600"/>
          <a:ext cx="7620000" cy="4433898"/>
        </p:xfrm>
        <a:graphic>
          <a:graphicData uri="http://schemas.openxmlformats.org/drawingml/2006/table">
            <a:tbl>
              <a:tblPr/>
              <a:tblGrid>
                <a:gridCol w="1385315">
                  <a:extLst>
                    <a:ext uri="{9D8B030D-6E8A-4147-A177-3AD203B41FA5}">
                      <a16:colId xmlns:a16="http://schemas.microsoft.com/office/drawing/2014/main" val="1197310944"/>
                    </a:ext>
                  </a:extLst>
                </a:gridCol>
                <a:gridCol w="519685">
                  <a:extLst>
                    <a:ext uri="{9D8B030D-6E8A-4147-A177-3AD203B41FA5}">
                      <a16:colId xmlns:a16="http://schemas.microsoft.com/office/drawing/2014/main" val="2148980422"/>
                    </a:ext>
                  </a:extLst>
                </a:gridCol>
                <a:gridCol w="1385315">
                  <a:extLst>
                    <a:ext uri="{9D8B030D-6E8A-4147-A177-3AD203B41FA5}">
                      <a16:colId xmlns:a16="http://schemas.microsoft.com/office/drawing/2014/main" val="3155642495"/>
                    </a:ext>
                  </a:extLst>
                </a:gridCol>
                <a:gridCol w="519685">
                  <a:extLst>
                    <a:ext uri="{9D8B030D-6E8A-4147-A177-3AD203B41FA5}">
                      <a16:colId xmlns:a16="http://schemas.microsoft.com/office/drawing/2014/main" val="3326474465"/>
                    </a:ext>
                  </a:extLst>
                </a:gridCol>
                <a:gridCol w="1385315">
                  <a:extLst>
                    <a:ext uri="{9D8B030D-6E8A-4147-A177-3AD203B41FA5}">
                      <a16:colId xmlns:a16="http://schemas.microsoft.com/office/drawing/2014/main" val="2614976609"/>
                    </a:ext>
                  </a:extLst>
                </a:gridCol>
                <a:gridCol w="519685">
                  <a:extLst>
                    <a:ext uri="{9D8B030D-6E8A-4147-A177-3AD203B41FA5}">
                      <a16:colId xmlns:a16="http://schemas.microsoft.com/office/drawing/2014/main" val="2356679773"/>
                    </a:ext>
                  </a:extLst>
                </a:gridCol>
                <a:gridCol w="1385315">
                  <a:extLst>
                    <a:ext uri="{9D8B030D-6E8A-4147-A177-3AD203B41FA5}">
                      <a16:colId xmlns:a16="http://schemas.microsoft.com/office/drawing/2014/main" val="721461152"/>
                    </a:ext>
                  </a:extLst>
                </a:gridCol>
                <a:gridCol w="519685">
                  <a:extLst>
                    <a:ext uri="{9D8B030D-6E8A-4147-A177-3AD203B41FA5}">
                      <a16:colId xmlns:a16="http://schemas.microsoft.com/office/drawing/2014/main" val="2892554471"/>
                    </a:ext>
                  </a:extLst>
                </a:gridCol>
              </a:tblGrid>
              <a:tr h="334870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effectLst/>
                        </a:rPr>
                        <a:t> Collapse Park County Area, Wyoming, Eastern PartPark County Area, Wyoming, Eastern Part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21836"/>
                  </a:ext>
                </a:extLst>
              </a:tr>
              <a:tr h="28577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effectLst/>
                        </a:rPr>
                        <a:t>Map symbol and soil name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Pct. of map unit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Dwellings without basements</a:t>
                      </a:r>
                    </a:p>
                  </a:txBody>
                  <a:tcPr marL="14226" marR="14226" marT="14226" marB="14226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Dwellings with basements</a:t>
                      </a:r>
                    </a:p>
                  </a:txBody>
                  <a:tcPr marL="14226" marR="14226" marT="14226" marB="14226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Small commercial buildings</a:t>
                      </a:r>
                    </a:p>
                  </a:txBody>
                  <a:tcPr marL="14226" marR="14226" marT="14226" marB="14226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629378"/>
                  </a:ext>
                </a:extLst>
              </a:tr>
              <a:tr h="5224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Rating class and limiting features</a:t>
                      </a:r>
                    </a:p>
                  </a:txBody>
                  <a:tcPr marL="14226" marR="14226" marT="14226" marB="14226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Value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Rating class and limiting features</a:t>
                      </a:r>
                    </a:p>
                  </a:txBody>
                  <a:tcPr marL="14226" marR="14226" marT="14226" marB="14226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Value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Rating class and limiting features</a:t>
                      </a:r>
                    </a:p>
                  </a:txBody>
                  <a:tcPr marL="14226" marR="14226" marT="14226" marB="14226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>
                          <a:effectLst/>
                        </a:rPr>
                        <a:t>Value</a:t>
                      </a:r>
                    </a:p>
                  </a:txBody>
                  <a:tcPr marL="14226" marR="14226" marT="14226" marB="14226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92250"/>
                  </a:ext>
                </a:extLst>
              </a:tr>
              <a:tr h="808226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19A—Copeman loam, 0 to 3 percent slopes — Draft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24426"/>
                  </a:ext>
                </a:extLst>
              </a:tr>
              <a:tr h="3348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Copeman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Somewhat limited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Somewhat limited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Somewhat limited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4845"/>
                  </a:ext>
                </a:extLst>
              </a:tr>
              <a:tr h="334870"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Shrink-swell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0.50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Shrink-swell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0.03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Shrink-swell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0.50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008488"/>
                  </a:ext>
                </a:extLst>
              </a:tr>
              <a:tr h="808226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19B—Copeman loam, 3 to 6 percent slopes — Draft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effectLst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49187"/>
                  </a:ext>
                </a:extLst>
              </a:tr>
              <a:tr h="3348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Copeman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Somewhat limited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Somewhat limited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Somewhat limited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0438"/>
                  </a:ext>
                </a:extLst>
              </a:tr>
              <a:tr h="334870"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Shrink-swell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0.50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Shrink-swell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0.03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Shrink-swell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0.50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426331"/>
                  </a:ext>
                </a:extLst>
              </a:tr>
              <a:tr h="334870"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Slope</a:t>
                      </a:r>
                    </a:p>
                  </a:txBody>
                  <a:tcPr marL="28452" marR="28452" marT="28452" marB="28452">
                    <a:lnL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28452" marR="28452" marT="28452" marB="28452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0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93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E69C-26B2-4A21-A9A1-5077F068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Classifications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7B904-1FAC-48E8-A895-DCC874B9D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7638"/>
            <a:ext cx="8229600" cy="4525963"/>
          </a:xfrm>
        </p:spPr>
        <p:txBody>
          <a:bodyPr/>
          <a:lstStyle/>
          <a:p>
            <a:pPr lvl="1" fontAlgn="ctr"/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Prime and other important farmlands</a:t>
            </a:r>
          </a:p>
          <a:p>
            <a:pPr lvl="2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FFB47A-E975-451D-B8F9-A0319564225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181191"/>
          <a:ext cx="8229600" cy="136398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23802529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0094696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8060454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Park County Area, Wyoming, Eastern Part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463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Map Symbol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Map Unit Name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Farmland Classification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5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19A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Copeman loam, 0 to 3 percent slopes — Draft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Farmland of statewide importance, if irrigated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404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19B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Copeman loam, 3 to 6 percent slopes — Draft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Farmland of statewide importance, if irrigated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D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7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26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608</Words>
  <Application>Microsoft Office PowerPoint</Application>
  <PresentationFormat>On-screen Show (4:3)</PresentationFormat>
  <Paragraphs>172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 Theme</vt:lpstr>
      <vt:lpstr>Web Soil Survey</vt:lpstr>
      <vt:lpstr>Home page</vt:lpstr>
      <vt:lpstr>Web Soil Survey – Use your address to start search</vt:lpstr>
      <vt:lpstr>Web Soil Survey – Area of Interest</vt:lpstr>
      <vt:lpstr>Web Soil Survey – Soil Map</vt:lpstr>
      <vt:lpstr>Web Soil Survey – Soil Data Explorer/Soil Reports</vt:lpstr>
      <vt:lpstr>Soil Reports Commonly Used</vt:lpstr>
      <vt:lpstr>Building Site Development</vt:lpstr>
      <vt:lpstr>Land Classifications</vt:lpstr>
      <vt:lpstr>Soil Erosion</vt:lpstr>
      <vt:lpstr>Local Roads and Streets</vt:lpstr>
      <vt:lpstr>Additional topics covered in review letter</vt:lpstr>
    </vt:vector>
  </TitlesOfParts>
  <Company>USDA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water quality on the Shoshone River</dc:title>
  <dc:creator>Trosper, Ann - NRCS-CD, Powell, WY</dc:creator>
  <cp:lastModifiedBy>Ann Trosper</cp:lastModifiedBy>
  <cp:revision>24</cp:revision>
  <cp:lastPrinted>2014-05-07T17:43:15Z</cp:lastPrinted>
  <dcterms:created xsi:type="dcterms:W3CDTF">2013-12-23T19:33:24Z</dcterms:created>
  <dcterms:modified xsi:type="dcterms:W3CDTF">2022-03-28T17:51:51Z</dcterms:modified>
</cp:coreProperties>
</file>