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61" r:id="rId5"/>
    <p:sldId id="260" r:id="rId6"/>
    <p:sldId id="286" r:id="rId7"/>
    <p:sldId id="264" r:id="rId8"/>
    <p:sldId id="287" r:id="rId9"/>
    <p:sldId id="266" r:id="rId10"/>
    <p:sldId id="259" r:id="rId11"/>
    <p:sldId id="276" r:id="rId12"/>
    <p:sldId id="279" r:id="rId13"/>
    <p:sldId id="278" r:id="rId14"/>
    <p:sldId id="277" r:id="rId15"/>
    <p:sldId id="283" r:id="rId16"/>
    <p:sldId id="280" r:id="rId17"/>
    <p:sldId id="281" r:id="rId18"/>
    <p:sldId id="284" r:id="rId19"/>
    <p:sldId id="285" r:id="rId20"/>
    <p:sldId id="267" r:id="rId21"/>
    <p:sldId id="268" r:id="rId22"/>
    <p:sldId id="269" r:id="rId23"/>
    <p:sldId id="270" r:id="rId24"/>
    <p:sldId id="271" r:id="rId25"/>
    <p:sldId id="272" r:id="rId26"/>
    <p:sldId id="273" r:id="rId27"/>
    <p:sldId id="274" r:id="rId28"/>
    <p:sldId id="288" r:id="rId29"/>
    <p:sldId id="275" r:id="rId3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4047" autoAdjust="0"/>
  </p:normalViewPr>
  <p:slideViewPr>
    <p:cSldViewPr snapToGrid="0">
      <p:cViewPr varScale="1">
        <p:scale>
          <a:sx n="73" d="100"/>
          <a:sy n="73" d="100"/>
        </p:scale>
        <p:origin x="372"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1" d="100"/>
          <a:sy n="91" d="100"/>
        </p:scale>
        <p:origin x="35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29EB23C-5643-435C-ABDD-56C362153694}" type="datetimeFigureOut">
              <a:rPr lang="en-US" smtClean="0"/>
              <a:t>3/28/2025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CF13391-1BEE-479D-B9D9-2B5A1FA5DF6C}" type="slidenum">
              <a:rPr lang="en-US" smtClean="0"/>
              <a:t>‹#›</a:t>
            </a:fld>
            <a:endParaRPr lang="en-US"/>
          </a:p>
        </p:txBody>
      </p:sp>
    </p:spTree>
    <p:extLst>
      <p:ext uri="{BB962C8B-B14F-4D97-AF65-F5344CB8AC3E}">
        <p14:creationId xmlns:p14="http://schemas.microsoft.com/office/powerpoint/2010/main" val="201254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F13391-1BEE-479D-B9D9-2B5A1FA5DF6C}" type="slidenum">
              <a:rPr lang="en-US" smtClean="0"/>
              <a:t>1</a:t>
            </a:fld>
            <a:endParaRPr lang="en-US"/>
          </a:p>
        </p:txBody>
      </p:sp>
    </p:spTree>
    <p:extLst>
      <p:ext uri="{BB962C8B-B14F-4D97-AF65-F5344CB8AC3E}">
        <p14:creationId xmlns:p14="http://schemas.microsoft.com/office/powerpoint/2010/main" val="353981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13391-1BEE-479D-B9D9-2B5A1FA5DF6C}" type="slidenum">
              <a:rPr lang="en-US" smtClean="0"/>
              <a:t>5</a:t>
            </a:fld>
            <a:endParaRPr lang="en-US"/>
          </a:p>
        </p:txBody>
      </p:sp>
    </p:spTree>
    <p:extLst>
      <p:ext uri="{BB962C8B-B14F-4D97-AF65-F5344CB8AC3E}">
        <p14:creationId xmlns:p14="http://schemas.microsoft.com/office/powerpoint/2010/main" val="1576763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E578-8365-3E50-B532-C8EF358C2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88B5BE-AE2D-07B9-FB8F-5B70B53786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DC976B-E48B-EE90-C1D5-34676A3F05E0}"/>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5" name="Footer Placeholder 4">
            <a:extLst>
              <a:ext uri="{FF2B5EF4-FFF2-40B4-BE49-F238E27FC236}">
                <a16:creationId xmlns:a16="http://schemas.microsoft.com/office/drawing/2014/main" id="{38DF7709-98AC-03B0-AB46-30A083539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05377B-1068-AD4C-0732-EA1D99CFA3AB}"/>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270653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D3A5-EB35-5D7F-DB41-CB8F094D67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93383F-1F33-011B-E1D6-464AEAE724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83D32-51CA-B88E-9BA7-21AE9C37B7BF}"/>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5" name="Footer Placeholder 4">
            <a:extLst>
              <a:ext uri="{FF2B5EF4-FFF2-40B4-BE49-F238E27FC236}">
                <a16:creationId xmlns:a16="http://schemas.microsoft.com/office/drawing/2014/main" id="{75642099-A275-F7C1-40CA-1A2692D85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FED97-67B1-DBD9-788C-A17232BC0966}"/>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67279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30CE9B-E838-D7EE-05D6-CE5E44C5CD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012F82-4217-82F0-ACCE-A3571BF715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D3592-EFAF-5BF1-352F-D94792961224}"/>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5" name="Footer Placeholder 4">
            <a:extLst>
              <a:ext uri="{FF2B5EF4-FFF2-40B4-BE49-F238E27FC236}">
                <a16:creationId xmlns:a16="http://schemas.microsoft.com/office/drawing/2014/main" id="{C29E5BB9-24A2-F48B-A804-86B87D146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C1B4C-C006-DB81-ABA4-A80C9D11361F}"/>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3318634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50EE-48DC-546B-A12B-A58A8D6AE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6DDCA-683F-8D03-B653-13BC2AD4DB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4DE12-270B-6E6C-BD82-BEAFFABCF634}"/>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5" name="Footer Placeholder 4">
            <a:extLst>
              <a:ext uri="{FF2B5EF4-FFF2-40B4-BE49-F238E27FC236}">
                <a16:creationId xmlns:a16="http://schemas.microsoft.com/office/drawing/2014/main" id="{211CE245-4CA6-175E-8588-8A867E79B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A0DA2-EC13-789F-943B-721615122F98}"/>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398427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9871-E6E0-7DF1-C1CE-6506CFE086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DDED8-3ABA-2151-3B11-3A79EE79FD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D5FAB-890D-0D68-1F14-9CC36494CFEA}"/>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5" name="Footer Placeholder 4">
            <a:extLst>
              <a:ext uri="{FF2B5EF4-FFF2-40B4-BE49-F238E27FC236}">
                <a16:creationId xmlns:a16="http://schemas.microsoft.com/office/drawing/2014/main" id="{7FC3AA6F-0669-E6CE-8DA9-FFB13529F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D6DDB-9463-8F93-54C1-4F885713F9E2}"/>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228835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A6E05-0C63-D8E0-7EDD-CC18118E3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2306E1-E7F6-4E77-6361-C77FAEA53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C8C3AF-148D-C230-048B-0364C185E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EB9408-BD07-398C-7EE8-62672B9E7D6F}"/>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6" name="Footer Placeholder 5">
            <a:extLst>
              <a:ext uri="{FF2B5EF4-FFF2-40B4-BE49-F238E27FC236}">
                <a16:creationId xmlns:a16="http://schemas.microsoft.com/office/drawing/2014/main" id="{0B21E335-4EE1-1240-5B3A-90362EF5D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34D77-5F0A-BE8F-7631-081A139E7C72}"/>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322119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0FEB-AA9A-CC59-C1C9-B1A2DDD9A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6AE94C-4D95-709B-6181-5D2392A913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3DCB15-5D2D-3482-7791-77F65D9C6D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DD494A-7E44-5E20-B888-AE6BD61D05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5CD8D-B5DE-1C3A-9C13-712606E38D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3960C0-1261-7ED2-95EA-740F9045A0A0}"/>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8" name="Footer Placeholder 7">
            <a:extLst>
              <a:ext uri="{FF2B5EF4-FFF2-40B4-BE49-F238E27FC236}">
                <a16:creationId xmlns:a16="http://schemas.microsoft.com/office/drawing/2014/main" id="{7ECB50F7-C76C-0342-74A4-DBB5607DBD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B17EF0-64EF-797B-323D-972B2DC92453}"/>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3929322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9F4D-67F3-D582-9362-8752730DF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BAAEC1-5C9C-14C9-D447-E7F5832EAF68}"/>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4" name="Footer Placeholder 3">
            <a:extLst>
              <a:ext uri="{FF2B5EF4-FFF2-40B4-BE49-F238E27FC236}">
                <a16:creationId xmlns:a16="http://schemas.microsoft.com/office/drawing/2014/main" id="{7138089C-D435-BC6C-9570-6CCEAF328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A068D5-1BED-A26B-AE0A-E932A6C430B5}"/>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3253708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86592-0016-4DD9-5C0A-FDACCBE6B298}"/>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3" name="Footer Placeholder 2">
            <a:extLst>
              <a:ext uri="{FF2B5EF4-FFF2-40B4-BE49-F238E27FC236}">
                <a16:creationId xmlns:a16="http://schemas.microsoft.com/office/drawing/2014/main" id="{65526132-391B-0630-DCBF-C9D51D266B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41DBB5-3718-A799-E2D8-9E511A362159}"/>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40317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8C51F-D50A-2DC7-3AE1-75C56D387C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8F1B27-01F2-FE0F-0EA2-E3FD3BB891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381175-CDBD-4D2E-14EB-C0ADF00B7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B805E-539F-FDA4-992D-3FD0AF7E9ECC}"/>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6" name="Footer Placeholder 5">
            <a:extLst>
              <a:ext uri="{FF2B5EF4-FFF2-40B4-BE49-F238E27FC236}">
                <a16:creationId xmlns:a16="http://schemas.microsoft.com/office/drawing/2014/main" id="{3C92C283-C194-93F1-8B9E-42F3380F4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AA148-D553-6FCA-5DFE-552B8F4A7668}"/>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2371943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582-D611-5171-F226-5E5B47B7F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110621-236E-584B-BDFD-B42019F2F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F4212-7910-02D7-156A-F60170EA7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95946-4215-95F4-81AC-3C96F37D79AE}"/>
              </a:ext>
            </a:extLst>
          </p:cNvPr>
          <p:cNvSpPr>
            <a:spLocks noGrp="1"/>
          </p:cNvSpPr>
          <p:nvPr>
            <p:ph type="dt" sz="half" idx="10"/>
          </p:nvPr>
        </p:nvSpPr>
        <p:spPr/>
        <p:txBody>
          <a:bodyPr/>
          <a:lstStyle/>
          <a:p>
            <a:fld id="{E974324D-0DB1-4E73-8F09-70130D5FBCFD}" type="datetimeFigureOut">
              <a:rPr lang="en-US" smtClean="0"/>
              <a:t>3/28/2025</a:t>
            </a:fld>
            <a:endParaRPr lang="en-US"/>
          </a:p>
        </p:txBody>
      </p:sp>
      <p:sp>
        <p:nvSpPr>
          <p:cNvPr id="6" name="Footer Placeholder 5">
            <a:extLst>
              <a:ext uri="{FF2B5EF4-FFF2-40B4-BE49-F238E27FC236}">
                <a16:creationId xmlns:a16="http://schemas.microsoft.com/office/drawing/2014/main" id="{2EC9476B-EDB0-326C-1499-F51132020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5BA2B-8B60-1784-22E8-B31AE12AB20F}"/>
              </a:ext>
            </a:extLst>
          </p:cNvPr>
          <p:cNvSpPr>
            <a:spLocks noGrp="1"/>
          </p:cNvSpPr>
          <p:nvPr>
            <p:ph type="sldNum" sz="quarter" idx="12"/>
          </p:nvPr>
        </p:nvSpPr>
        <p:spPr/>
        <p:txBody>
          <a:bodyPr/>
          <a:lstStyle/>
          <a:p>
            <a:fld id="{A5701E97-3F0B-4BFD-89A2-840ACACEFB99}" type="slidenum">
              <a:rPr lang="en-US" smtClean="0"/>
              <a:t>‹#›</a:t>
            </a:fld>
            <a:endParaRPr lang="en-US"/>
          </a:p>
        </p:txBody>
      </p:sp>
    </p:spTree>
    <p:extLst>
      <p:ext uri="{BB962C8B-B14F-4D97-AF65-F5344CB8AC3E}">
        <p14:creationId xmlns:p14="http://schemas.microsoft.com/office/powerpoint/2010/main" val="356809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8F82DE-7D0F-EDD6-7EFB-15EA4363D6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AB9619-498F-3B47-1FC1-B80916C98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01BC2-2856-44C3-DA6D-C0EB89F25A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4324D-0DB1-4E73-8F09-70130D5FBCFD}" type="datetimeFigureOut">
              <a:rPr lang="en-US" smtClean="0"/>
              <a:t>3/28/2025</a:t>
            </a:fld>
            <a:endParaRPr lang="en-US"/>
          </a:p>
        </p:txBody>
      </p:sp>
      <p:sp>
        <p:nvSpPr>
          <p:cNvPr id="5" name="Footer Placeholder 4">
            <a:extLst>
              <a:ext uri="{FF2B5EF4-FFF2-40B4-BE49-F238E27FC236}">
                <a16:creationId xmlns:a16="http://schemas.microsoft.com/office/drawing/2014/main" id="{5A8B1C4F-5BD9-7F7F-7B13-49259C997D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D49FF4-6431-426C-A4BD-6D5C3467E1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01E97-3F0B-4BFD-89A2-840ACACEFB99}" type="slidenum">
              <a:rPr lang="en-US" smtClean="0"/>
              <a:t>‹#›</a:t>
            </a:fld>
            <a:endParaRPr lang="en-US"/>
          </a:p>
        </p:txBody>
      </p:sp>
    </p:spTree>
    <p:extLst>
      <p:ext uri="{BB962C8B-B14F-4D97-AF65-F5344CB8AC3E}">
        <p14:creationId xmlns:p14="http://schemas.microsoft.com/office/powerpoint/2010/main" val="1271622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5B6DC9-3170-C09E-A3AA-4ADE3CD79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 name="Title 1">
            <a:extLst>
              <a:ext uri="{FF2B5EF4-FFF2-40B4-BE49-F238E27FC236}">
                <a16:creationId xmlns:a16="http://schemas.microsoft.com/office/drawing/2014/main" id="{1D0A07C9-77E5-69F8-42AA-6A4580877F7C}"/>
              </a:ext>
            </a:extLst>
          </p:cNvPr>
          <p:cNvSpPr>
            <a:spLocks noGrp="1"/>
          </p:cNvSpPr>
          <p:nvPr>
            <p:ph type="ctrTitle"/>
          </p:nvPr>
        </p:nvSpPr>
        <p:spPr>
          <a:xfrm>
            <a:off x="0" y="959068"/>
            <a:ext cx="10668000" cy="1288393"/>
          </a:xfrm>
        </p:spPr>
        <p:txBody>
          <a:bodyPr>
            <a:normAutofit/>
          </a:bodyPr>
          <a:lstStyle/>
          <a:p>
            <a:pPr algn="l"/>
            <a:r>
              <a:rPr lang="en-US" sz="6600" b="1" dirty="0">
                <a:solidFill>
                  <a:schemeClr val="tx1">
                    <a:lumMod val="95000"/>
                    <a:lumOff val="5000"/>
                  </a:schemeClr>
                </a:solidFill>
              </a:rPr>
              <a:t>Small Acreage Workshop</a:t>
            </a:r>
          </a:p>
        </p:txBody>
      </p:sp>
      <p:sp>
        <p:nvSpPr>
          <p:cNvPr id="3" name="Subtitle 2">
            <a:extLst>
              <a:ext uri="{FF2B5EF4-FFF2-40B4-BE49-F238E27FC236}">
                <a16:creationId xmlns:a16="http://schemas.microsoft.com/office/drawing/2014/main" id="{B6692168-5418-98A6-A884-4D694A1BEBDB}"/>
              </a:ext>
            </a:extLst>
          </p:cNvPr>
          <p:cNvSpPr>
            <a:spLocks noGrp="1"/>
          </p:cNvSpPr>
          <p:nvPr>
            <p:ph type="subTitle" idx="1"/>
          </p:nvPr>
        </p:nvSpPr>
        <p:spPr>
          <a:xfrm>
            <a:off x="-685800" y="3782659"/>
            <a:ext cx="9144000" cy="1655762"/>
          </a:xfrm>
        </p:spPr>
        <p:txBody>
          <a:bodyPr>
            <a:normAutofit fontScale="47500" lnSpcReduction="20000"/>
          </a:bodyPr>
          <a:lstStyle/>
          <a:p>
            <a:r>
              <a:rPr lang="en-US" sz="3800" dirty="0">
                <a:solidFill>
                  <a:schemeClr val="tx1">
                    <a:lumMod val="95000"/>
                    <a:lumOff val="5000"/>
                  </a:schemeClr>
                </a:solidFill>
              </a:rPr>
              <a:t>Presented By Jerry Bales</a:t>
            </a:r>
          </a:p>
          <a:p>
            <a:r>
              <a:rPr lang="en-US" sz="6300" b="1" dirty="0">
                <a:solidFill>
                  <a:schemeClr val="tx1">
                    <a:lumMod val="95000"/>
                    <a:lumOff val="5000"/>
                  </a:schemeClr>
                </a:solidFill>
              </a:rPr>
              <a:t>History of Cody Canal</a:t>
            </a:r>
          </a:p>
          <a:p>
            <a:r>
              <a:rPr lang="en-US" sz="6300" b="1" dirty="0">
                <a:solidFill>
                  <a:schemeClr val="tx1">
                    <a:lumMod val="95000"/>
                    <a:lumOff val="5000"/>
                  </a:schemeClr>
                </a:solidFill>
              </a:rPr>
              <a:t>Water Rights</a:t>
            </a:r>
          </a:p>
          <a:p>
            <a:r>
              <a:rPr lang="en-US" sz="6300" b="1" dirty="0">
                <a:solidFill>
                  <a:schemeClr val="tx1">
                    <a:lumMod val="95000"/>
                    <a:lumOff val="5000"/>
                  </a:schemeClr>
                </a:solidFill>
              </a:rPr>
              <a:t>Irrigation methods</a:t>
            </a:r>
          </a:p>
          <a:p>
            <a:endParaRPr lang="en-US" dirty="0"/>
          </a:p>
        </p:txBody>
      </p:sp>
    </p:spTree>
    <p:extLst>
      <p:ext uri="{BB962C8B-B14F-4D97-AF65-F5344CB8AC3E}">
        <p14:creationId xmlns:p14="http://schemas.microsoft.com/office/powerpoint/2010/main" val="421478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A900D-56D0-E75B-5204-223E5490E48A}"/>
              </a:ext>
            </a:extLst>
          </p:cNvPr>
          <p:cNvSpPr>
            <a:spLocks noGrp="1"/>
          </p:cNvSpPr>
          <p:nvPr>
            <p:ph type="title"/>
          </p:nvPr>
        </p:nvSpPr>
        <p:spPr/>
        <p:txBody>
          <a:bodyPr/>
          <a:lstStyle/>
          <a:p>
            <a:pPr algn="ctr"/>
            <a:r>
              <a:rPr lang="en-US" dirty="0"/>
              <a:t>Cody Canal Irrigation District</a:t>
            </a:r>
          </a:p>
        </p:txBody>
      </p:sp>
      <p:sp>
        <p:nvSpPr>
          <p:cNvPr id="3" name="Content Placeholder 2">
            <a:extLst>
              <a:ext uri="{FF2B5EF4-FFF2-40B4-BE49-F238E27FC236}">
                <a16:creationId xmlns:a16="http://schemas.microsoft.com/office/drawing/2014/main" id="{300FD8F6-2938-A7F2-040E-8B482F53CE62}"/>
              </a:ext>
            </a:extLst>
          </p:cNvPr>
          <p:cNvSpPr>
            <a:spLocks noGrp="1"/>
          </p:cNvSpPr>
          <p:nvPr>
            <p:ph idx="1"/>
          </p:nvPr>
        </p:nvSpPr>
        <p:spPr/>
        <p:txBody>
          <a:bodyPr/>
          <a:lstStyle/>
          <a:p>
            <a:r>
              <a:rPr lang="en-US" dirty="0"/>
              <a:t>George Beck, William Cody along with other investors formed the Shoshone Irrigation Company in early 1890’s.</a:t>
            </a:r>
          </a:p>
          <a:p>
            <a:r>
              <a:rPr lang="en-US" dirty="0"/>
              <a:t>The State approved the application for Shoshone Irrigation Company in 1895.</a:t>
            </a:r>
          </a:p>
          <a:p>
            <a:r>
              <a:rPr lang="en-US" dirty="0"/>
              <a:t>They took over lands form several small ditch systems that had already been using waters under territorial permit. </a:t>
            </a:r>
          </a:p>
          <a:p>
            <a:pPr lvl="1"/>
            <a:r>
              <a:rPr lang="en-US" dirty="0"/>
              <a:t>Bailey and Marion ditches are the two I am aware of. Also, there may have been more that were near the Town of Marquette.</a:t>
            </a:r>
          </a:p>
          <a:p>
            <a:endParaRPr lang="en-US" dirty="0"/>
          </a:p>
          <a:p>
            <a:endParaRPr lang="en-US" dirty="0"/>
          </a:p>
        </p:txBody>
      </p:sp>
    </p:spTree>
    <p:extLst>
      <p:ext uri="{BB962C8B-B14F-4D97-AF65-F5344CB8AC3E}">
        <p14:creationId xmlns:p14="http://schemas.microsoft.com/office/powerpoint/2010/main" val="4108174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1350-A424-6A3E-D611-D5F645A7BFB4}"/>
              </a:ext>
            </a:extLst>
          </p:cNvPr>
          <p:cNvSpPr>
            <a:spLocks noGrp="1"/>
          </p:cNvSpPr>
          <p:nvPr>
            <p:ph type="title"/>
          </p:nvPr>
        </p:nvSpPr>
        <p:spPr/>
        <p:txBody>
          <a:bodyPr/>
          <a:lstStyle/>
          <a:p>
            <a:pPr algn="ctr"/>
            <a:r>
              <a:rPr lang="en-US" dirty="0"/>
              <a:t>Cody Canal Application</a:t>
            </a:r>
          </a:p>
        </p:txBody>
      </p:sp>
      <p:pic>
        <p:nvPicPr>
          <p:cNvPr id="4" name="Content Placeholder 3">
            <a:extLst>
              <a:ext uri="{FF2B5EF4-FFF2-40B4-BE49-F238E27FC236}">
                <a16:creationId xmlns:a16="http://schemas.microsoft.com/office/drawing/2014/main" id="{00D6C066-AE92-437E-6BF0-19353FDEEF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56776" y="1399773"/>
            <a:ext cx="3278447" cy="5093102"/>
          </a:xfrm>
          <a:prstGeom prst="rect">
            <a:avLst/>
          </a:prstGeom>
          <a:noFill/>
          <a:ln>
            <a:noFill/>
          </a:ln>
        </p:spPr>
      </p:pic>
    </p:spTree>
    <p:extLst>
      <p:ext uri="{BB962C8B-B14F-4D97-AF65-F5344CB8AC3E}">
        <p14:creationId xmlns:p14="http://schemas.microsoft.com/office/powerpoint/2010/main" val="305800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70D4C-6D63-FD97-BACE-02A87B07C136}"/>
              </a:ext>
            </a:extLst>
          </p:cNvPr>
          <p:cNvSpPr>
            <a:spLocks noGrp="1"/>
          </p:cNvSpPr>
          <p:nvPr>
            <p:ph type="title"/>
          </p:nvPr>
        </p:nvSpPr>
        <p:spPr/>
        <p:txBody>
          <a:bodyPr/>
          <a:lstStyle/>
          <a:p>
            <a:pPr algn="ctr"/>
            <a:r>
              <a:rPr lang="en-US" dirty="0"/>
              <a:t>Shoshone Irrigation Company</a:t>
            </a:r>
            <a:br>
              <a:rPr lang="en-US" dirty="0"/>
            </a:br>
            <a:r>
              <a:rPr lang="en-US" dirty="0"/>
              <a:t>1900</a:t>
            </a:r>
          </a:p>
        </p:txBody>
      </p:sp>
      <p:sp>
        <p:nvSpPr>
          <p:cNvPr id="3" name="Content Placeholder 2">
            <a:extLst>
              <a:ext uri="{FF2B5EF4-FFF2-40B4-BE49-F238E27FC236}">
                <a16:creationId xmlns:a16="http://schemas.microsoft.com/office/drawing/2014/main" id="{B7D55FFC-8CAF-FDBD-B834-117A213FDBAC}"/>
              </a:ext>
            </a:extLst>
          </p:cNvPr>
          <p:cNvSpPr>
            <a:spLocks noGrp="1"/>
          </p:cNvSpPr>
          <p:nvPr>
            <p:ph idx="1"/>
          </p:nvPr>
        </p:nvSpPr>
        <p:spPr/>
        <p:txBody>
          <a:bodyPr/>
          <a:lstStyle/>
          <a:p>
            <a:r>
              <a:rPr lang="en-US" dirty="0"/>
              <a:t>Large farms is how the system was originally designed. Farmers worked with their neighbors by rotating water, helping with crop planting, and harvest. The farm was the main source of income. Flood irrigating was the normal, taking advantage of gravity. This means you need a larger amount of water to push the water across the field. As the water flows across the field, you lose water to evaporation and soaking into the soil. Rotation of the water with neighbors was the way to get a large enough head of water to cover the field in a reasonable time. </a:t>
            </a:r>
          </a:p>
        </p:txBody>
      </p:sp>
    </p:spTree>
    <p:extLst>
      <p:ext uri="{BB962C8B-B14F-4D97-AF65-F5344CB8AC3E}">
        <p14:creationId xmlns:p14="http://schemas.microsoft.com/office/powerpoint/2010/main" val="738372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AFFBD-FE81-7B94-87FD-A83F45C94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0337"/>
            <a:ext cx="12192000" cy="8128000"/>
          </a:xfrm>
          <a:prstGeom prst="rect">
            <a:avLst/>
          </a:prstGeom>
        </p:spPr>
      </p:pic>
      <p:sp>
        <p:nvSpPr>
          <p:cNvPr id="2" name="Title 1">
            <a:extLst>
              <a:ext uri="{FF2B5EF4-FFF2-40B4-BE49-F238E27FC236}">
                <a16:creationId xmlns:a16="http://schemas.microsoft.com/office/drawing/2014/main" id="{4CB393E4-6FC7-BC43-6D3D-6537F52EF1EB}"/>
              </a:ext>
            </a:extLst>
          </p:cNvPr>
          <p:cNvSpPr>
            <a:spLocks noGrp="1"/>
          </p:cNvSpPr>
          <p:nvPr>
            <p:ph type="title"/>
          </p:nvPr>
        </p:nvSpPr>
        <p:spPr/>
        <p:txBody>
          <a:bodyPr/>
          <a:lstStyle/>
          <a:p>
            <a:pPr algn="ctr"/>
            <a:r>
              <a:rPr lang="en-US" dirty="0"/>
              <a:t>Cody Canal Irrigation District</a:t>
            </a:r>
            <a:br>
              <a:rPr lang="en-US" dirty="0"/>
            </a:br>
            <a:r>
              <a:rPr lang="en-US" dirty="0"/>
              <a:t>2025</a:t>
            </a:r>
          </a:p>
        </p:txBody>
      </p:sp>
      <p:sp>
        <p:nvSpPr>
          <p:cNvPr id="3" name="Content Placeholder 2">
            <a:extLst>
              <a:ext uri="{FF2B5EF4-FFF2-40B4-BE49-F238E27FC236}">
                <a16:creationId xmlns:a16="http://schemas.microsoft.com/office/drawing/2014/main" id="{ED3469B2-9535-CD91-8FE7-844544C3592F}"/>
              </a:ext>
            </a:extLst>
          </p:cNvPr>
          <p:cNvSpPr>
            <a:spLocks noGrp="1"/>
          </p:cNvSpPr>
          <p:nvPr>
            <p:ph idx="1"/>
          </p:nvPr>
        </p:nvSpPr>
        <p:spPr/>
        <p:txBody>
          <a:bodyPr/>
          <a:lstStyle/>
          <a:p>
            <a:r>
              <a:rPr lang="en-US" dirty="0"/>
              <a:t>2265 Customers</a:t>
            </a:r>
          </a:p>
          <a:p>
            <a:r>
              <a:rPr lang="en-US" dirty="0"/>
              <a:t>15 Water Right Permits</a:t>
            </a:r>
          </a:p>
          <a:p>
            <a:r>
              <a:rPr lang="en-US" dirty="0"/>
              <a:t>13205 Acres of Water Rights</a:t>
            </a:r>
          </a:p>
          <a:p>
            <a:r>
              <a:rPr lang="en-US" dirty="0"/>
              <a:t>Canal Capacity is 250 CFS</a:t>
            </a:r>
          </a:p>
          <a:p>
            <a:r>
              <a:rPr lang="en-US" dirty="0"/>
              <a:t>70 miles of Main Canal and Cody Canal Laterals</a:t>
            </a:r>
          </a:p>
          <a:p>
            <a:endParaRPr lang="en-US" dirty="0"/>
          </a:p>
          <a:p>
            <a:endParaRPr lang="en-US" dirty="0"/>
          </a:p>
          <a:p>
            <a:endParaRPr lang="en-US" dirty="0"/>
          </a:p>
        </p:txBody>
      </p:sp>
    </p:spTree>
    <p:extLst>
      <p:ext uri="{BB962C8B-B14F-4D97-AF65-F5344CB8AC3E}">
        <p14:creationId xmlns:p14="http://schemas.microsoft.com/office/powerpoint/2010/main" val="365948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A475-6FBC-BA16-1F73-2112F7E87086}"/>
              </a:ext>
            </a:extLst>
          </p:cNvPr>
          <p:cNvSpPr>
            <a:spLocks noGrp="1"/>
          </p:cNvSpPr>
          <p:nvPr>
            <p:ph type="title"/>
          </p:nvPr>
        </p:nvSpPr>
        <p:spPr/>
        <p:txBody>
          <a:bodyPr/>
          <a:lstStyle/>
          <a:p>
            <a:pPr algn="ctr"/>
            <a:r>
              <a:rPr lang="en-US" dirty="0"/>
              <a:t>Cody Canal Irrigation District</a:t>
            </a:r>
            <a:br>
              <a:rPr lang="en-US" dirty="0"/>
            </a:br>
            <a:r>
              <a:rPr lang="en-US" dirty="0"/>
              <a:t>2025</a:t>
            </a:r>
          </a:p>
        </p:txBody>
      </p:sp>
      <p:sp>
        <p:nvSpPr>
          <p:cNvPr id="3" name="Content Placeholder 2">
            <a:extLst>
              <a:ext uri="{FF2B5EF4-FFF2-40B4-BE49-F238E27FC236}">
                <a16:creationId xmlns:a16="http://schemas.microsoft.com/office/drawing/2014/main" id="{F19FF666-013A-DA88-754C-37A2BC8785F5}"/>
              </a:ext>
            </a:extLst>
          </p:cNvPr>
          <p:cNvSpPr>
            <a:spLocks noGrp="1"/>
          </p:cNvSpPr>
          <p:nvPr>
            <p:ph idx="1"/>
          </p:nvPr>
        </p:nvSpPr>
        <p:spPr/>
        <p:txBody>
          <a:bodyPr>
            <a:normAutofit fontScale="92500" lnSpcReduction="20000"/>
          </a:bodyPr>
          <a:lstStyle/>
          <a:p>
            <a:r>
              <a:rPr lang="en-US" dirty="0"/>
              <a:t>Governed by 3 Commissioners, 1 from each districts:</a:t>
            </a:r>
          </a:p>
          <a:p>
            <a:pPr lvl="1"/>
            <a:r>
              <a:rPr lang="en-US" dirty="0"/>
              <a:t>Matt Bell - Southfork District</a:t>
            </a:r>
          </a:p>
          <a:p>
            <a:pPr lvl="1"/>
            <a:r>
              <a:rPr lang="en-US" dirty="0"/>
              <a:t>Dawn Jensen - Upper Sage District</a:t>
            </a:r>
          </a:p>
          <a:p>
            <a:pPr lvl="1"/>
            <a:r>
              <a:rPr lang="en-US" dirty="0"/>
              <a:t>Dennis Reed - Lower Sage District</a:t>
            </a:r>
          </a:p>
          <a:p>
            <a:r>
              <a:rPr lang="en-US" dirty="0"/>
              <a:t>Manager:</a:t>
            </a:r>
          </a:p>
          <a:p>
            <a:pPr lvl="1"/>
            <a:r>
              <a:rPr lang="en-US" dirty="0"/>
              <a:t> Jerry Bales</a:t>
            </a:r>
          </a:p>
          <a:p>
            <a:r>
              <a:rPr lang="en-US" dirty="0"/>
              <a:t>Secretary/ Legal council:</a:t>
            </a:r>
          </a:p>
          <a:p>
            <a:pPr lvl="1"/>
            <a:r>
              <a:rPr lang="en-US" dirty="0"/>
              <a:t>Mary Helen Reed</a:t>
            </a:r>
          </a:p>
          <a:p>
            <a:r>
              <a:rPr lang="en-US" dirty="0"/>
              <a:t>Ditch riders:</a:t>
            </a:r>
          </a:p>
          <a:p>
            <a:pPr lvl="1"/>
            <a:r>
              <a:rPr lang="en-US" dirty="0"/>
              <a:t>Kari Bales - Southfork</a:t>
            </a:r>
          </a:p>
          <a:p>
            <a:pPr lvl="1"/>
            <a:r>
              <a:rPr lang="en-US" dirty="0"/>
              <a:t>Mike Zemke - Town</a:t>
            </a:r>
          </a:p>
          <a:p>
            <a:pPr lvl="1"/>
            <a:r>
              <a:rPr lang="en-US" dirty="0"/>
              <a:t>Ty Wilcox - Sage creek</a:t>
            </a:r>
          </a:p>
        </p:txBody>
      </p:sp>
    </p:spTree>
    <p:extLst>
      <p:ext uri="{BB962C8B-B14F-4D97-AF65-F5344CB8AC3E}">
        <p14:creationId xmlns:p14="http://schemas.microsoft.com/office/powerpoint/2010/main" val="3052006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94A5-14C8-FED8-D6E8-E5E95CC81FA6}"/>
              </a:ext>
            </a:extLst>
          </p:cNvPr>
          <p:cNvSpPr>
            <a:spLocks noGrp="1"/>
          </p:cNvSpPr>
          <p:nvPr>
            <p:ph type="title"/>
          </p:nvPr>
        </p:nvSpPr>
        <p:spPr/>
        <p:txBody>
          <a:bodyPr/>
          <a:lstStyle/>
          <a:p>
            <a:pPr algn="ctr"/>
            <a:r>
              <a:rPr lang="en-US" dirty="0"/>
              <a:t>Cody Canal Irrigation District</a:t>
            </a:r>
            <a:br>
              <a:rPr lang="en-US" dirty="0"/>
            </a:br>
            <a:r>
              <a:rPr lang="en-US" dirty="0"/>
              <a:t>Operation</a:t>
            </a:r>
          </a:p>
        </p:txBody>
      </p:sp>
      <p:sp>
        <p:nvSpPr>
          <p:cNvPr id="3" name="Content Placeholder 2">
            <a:extLst>
              <a:ext uri="{FF2B5EF4-FFF2-40B4-BE49-F238E27FC236}">
                <a16:creationId xmlns:a16="http://schemas.microsoft.com/office/drawing/2014/main" id="{26DB765B-F254-18B5-3039-B8F9E159C433}"/>
              </a:ext>
            </a:extLst>
          </p:cNvPr>
          <p:cNvSpPr>
            <a:spLocks noGrp="1"/>
          </p:cNvSpPr>
          <p:nvPr>
            <p:ph idx="1"/>
          </p:nvPr>
        </p:nvSpPr>
        <p:spPr/>
        <p:txBody>
          <a:bodyPr>
            <a:normAutofit lnSpcReduction="10000"/>
          </a:bodyPr>
          <a:lstStyle/>
          <a:p>
            <a:r>
              <a:rPr lang="en-US" dirty="0"/>
              <a:t>Water is drawn directly from the Southfork of the Shoshone river.</a:t>
            </a:r>
          </a:p>
          <a:p>
            <a:r>
              <a:rPr lang="en-US" dirty="0"/>
              <a:t>Water flows though the canal system, for delivery to the original headgates of the fields. </a:t>
            </a:r>
          </a:p>
          <a:p>
            <a:r>
              <a:rPr lang="en-US" dirty="0"/>
              <a:t>When the fields have been subdivided, Cody canal will deliver the water the original headgate. </a:t>
            </a:r>
          </a:p>
          <a:p>
            <a:r>
              <a:rPr lang="en-US" dirty="0"/>
              <a:t> Water users' group will then deliver the water within the subdivision. They will need to maintain the delivery system, and rotate water between users as needed.</a:t>
            </a:r>
          </a:p>
          <a:p>
            <a:r>
              <a:rPr lang="en-US" dirty="0"/>
              <a:t>Some of the biggest challenges, are easement encroachment, and private ditch maintance. The entire system is built on easements.</a:t>
            </a:r>
          </a:p>
        </p:txBody>
      </p:sp>
    </p:spTree>
    <p:extLst>
      <p:ext uri="{BB962C8B-B14F-4D97-AF65-F5344CB8AC3E}">
        <p14:creationId xmlns:p14="http://schemas.microsoft.com/office/powerpoint/2010/main" val="3611293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A8AD-CE41-7098-6347-D5AA3D4349CA}"/>
              </a:ext>
            </a:extLst>
          </p:cNvPr>
          <p:cNvSpPr>
            <a:spLocks noGrp="1"/>
          </p:cNvSpPr>
          <p:nvPr>
            <p:ph type="title"/>
          </p:nvPr>
        </p:nvSpPr>
        <p:spPr/>
        <p:txBody>
          <a:bodyPr/>
          <a:lstStyle/>
          <a:p>
            <a:pPr algn="ctr"/>
            <a:r>
              <a:rPr lang="en-US" dirty="0"/>
              <a:t>Cody Canal Irrigation district</a:t>
            </a:r>
            <a:br>
              <a:rPr lang="en-US" dirty="0"/>
            </a:br>
            <a:r>
              <a:rPr lang="en-US" dirty="0"/>
              <a:t>2025</a:t>
            </a:r>
          </a:p>
        </p:txBody>
      </p:sp>
      <p:sp>
        <p:nvSpPr>
          <p:cNvPr id="3" name="Content Placeholder 2">
            <a:extLst>
              <a:ext uri="{FF2B5EF4-FFF2-40B4-BE49-F238E27FC236}">
                <a16:creationId xmlns:a16="http://schemas.microsoft.com/office/drawing/2014/main" id="{45EA97E1-A1C5-DF8D-91BD-95FE5BAF06CB}"/>
              </a:ext>
            </a:extLst>
          </p:cNvPr>
          <p:cNvSpPr>
            <a:spLocks noGrp="1"/>
          </p:cNvSpPr>
          <p:nvPr>
            <p:ph idx="1"/>
          </p:nvPr>
        </p:nvSpPr>
        <p:spPr/>
        <p:txBody>
          <a:bodyPr>
            <a:normAutofit lnSpcReduction="10000"/>
          </a:bodyPr>
          <a:lstStyle/>
          <a:p>
            <a:r>
              <a:rPr lang="en-US" dirty="0"/>
              <a:t>The operation of Cody Canal has changed over the years. Now many of those farms have now been subdivided up . As subdividing occurred it has created more challenges.</a:t>
            </a:r>
          </a:p>
          <a:p>
            <a:pPr lvl="1"/>
            <a:r>
              <a:rPr lang="en-US" dirty="0"/>
              <a:t>The farm is no longer the main source of income.</a:t>
            </a:r>
          </a:p>
          <a:p>
            <a:pPr lvl="1"/>
            <a:r>
              <a:rPr lang="en-US" dirty="0"/>
              <a:t>A water system needs to by designed though out the subdivision to supply all the lots with water and carry runoff water back to a drain.</a:t>
            </a:r>
          </a:p>
          <a:p>
            <a:pPr lvl="1"/>
            <a:r>
              <a:rPr lang="en-US" dirty="0"/>
              <a:t>The amount of water needed to flood irrigate is hard to regulate on the small fields. The time it takes to flow across a small field shorter, while the irrigator is working the job in town. Which then has the runoff water going across the neighbor’s property. If runoff ditches are not maintained properly, neighbors may be getting flood. Sprinklers are a good solution for this problem.</a:t>
            </a:r>
          </a:p>
          <a:p>
            <a:pPr lvl="1"/>
            <a:r>
              <a:rPr lang="en-US" dirty="0"/>
              <a:t>Remember water runs down hill and doesn’t fallow fences.</a:t>
            </a:r>
          </a:p>
          <a:p>
            <a:pPr lvl="1"/>
            <a:endParaRPr lang="en-US" dirty="0"/>
          </a:p>
          <a:p>
            <a:endParaRPr lang="en-US" dirty="0"/>
          </a:p>
        </p:txBody>
      </p:sp>
    </p:spTree>
    <p:extLst>
      <p:ext uri="{BB962C8B-B14F-4D97-AF65-F5344CB8AC3E}">
        <p14:creationId xmlns:p14="http://schemas.microsoft.com/office/powerpoint/2010/main" val="46551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753D-6315-E8D6-71AC-4D3C6F5E5404}"/>
              </a:ext>
            </a:extLst>
          </p:cNvPr>
          <p:cNvSpPr>
            <a:spLocks noGrp="1"/>
          </p:cNvSpPr>
          <p:nvPr>
            <p:ph type="title"/>
          </p:nvPr>
        </p:nvSpPr>
        <p:spPr/>
        <p:txBody>
          <a:bodyPr/>
          <a:lstStyle/>
          <a:p>
            <a:pPr algn="ctr"/>
            <a:r>
              <a:rPr lang="en-US" dirty="0"/>
              <a:t>Cody Canal Irrigation district</a:t>
            </a:r>
            <a:br>
              <a:rPr lang="en-US" dirty="0"/>
            </a:br>
            <a:r>
              <a:rPr lang="en-US" dirty="0"/>
              <a:t>2025</a:t>
            </a:r>
          </a:p>
        </p:txBody>
      </p:sp>
      <p:sp>
        <p:nvSpPr>
          <p:cNvPr id="3" name="Content Placeholder 2">
            <a:extLst>
              <a:ext uri="{FF2B5EF4-FFF2-40B4-BE49-F238E27FC236}">
                <a16:creationId xmlns:a16="http://schemas.microsoft.com/office/drawing/2014/main" id="{2F0B8556-92E3-2A48-1BC9-8FD933218D4F}"/>
              </a:ext>
            </a:extLst>
          </p:cNvPr>
          <p:cNvSpPr>
            <a:spLocks noGrp="1"/>
          </p:cNvSpPr>
          <p:nvPr>
            <p:ph idx="1"/>
          </p:nvPr>
        </p:nvSpPr>
        <p:spPr/>
        <p:txBody>
          <a:bodyPr/>
          <a:lstStyle/>
          <a:p>
            <a:r>
              <a:rPr lang="en-US" dirty="0"/>
              <a:t>Piping supply systems, and Sprinklers systems are the solution to the nightmare of flood irrigation in the smaller subdivision lots.</a:t>
            </a:r>
          </a:p>
          <a:p>
            <a:r>
              <a:rPr lang="en-US" dirty="0"/>
              <a:t>The water is applied where you want it with no runoff.</a:t>
            </a:r>
          </a:p>
          <a:p>
            <a:r>
              <a:rPr lang="en-US" dirty="0"/>
              <a:t>Sprinklers do have some challenges also.</a:t>
            </a:r>
          </a:p>
          <a:p>
            <a:pPr lvl="1"/>
            <a:r>
              <a:rPr lang="en-US" dirty="0"/>
              <a:t>Cost to setup</a:t>
            </a:r>
          </a:p>
          <a:p>
            <a:pPr lvl="1"/>
            <a:r>
              <a:rPr lang="en-US" dirty="0"/>
              <a:t>Regular maintance</a:t>
            </a:r>
          </a:p>
          <a:p>
            <a:pPr lvl="1"/>
            <a:r>
              <a:rPr lang="en-US" dirty="0"/>
              <a:t>Cost of pumping.</a:t>
            </a:r>
          </a:p>
        </p:txBody>
      </p:sp>
    </p:spTree>
    <p:extLst>
      <p:ext uri="{BB962C8B-B14F-4D97-AF65-F5344CB8AC3E}">
        <p14:creationId xmlns:p14="http://schemas.microsoft.com/office/powerpoint/2010/main" val="1415898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6FA5-0101-3346-5AF9-FDCD58638C7B}"/>
              </a:ext>
            </a:extLst>
          </p:cNvPr>
          <p:cNvSpPr>
            <a:spLocks noGrp="1"/>
          </p:cNvSpPr>
          <p:nvPr>
            <p:ph type="title"/>
          </p:nvPr>
        </p:nvSpPr>
        <p:spPr/>
        <p:txBody>
          <a:bodyPr/>
          <a:lstStyle/>
          <a:p>
            <a:pPr algn="ctr"/>
            <a:r>
              <a:rPr lang="en-US" dirty="0"/>
              <a:t>Cody Canal Irrigation district</a:t>
            </a:r>
            <a:br>
              <a:rPr lang="en-US" dirty="0"/>
            </a:br>
            <a:r>
              <a:rPr lang="en-US" dirty="0"/>
              <a:t>2025</a:t>
            </a:r>
          </a:p>
        </p:txBody>
      </p:sp>
      <p:sp>
        <p:nvSpPr>
          <p:cNvPr id="3" name="Content Placeholder 2">
            <a:extLst>
              <a:ext uri="{FF2B5EF4-FFF2-40B4-BE49-F238E27FC236}">
                <a16:creationId xmlns:a16="http://schemas.microsoft.com/office/drawing/2014/main" id="{A62FDC89-071F-E3D5-5B74-1455113D42CD}"/>
              </a:ext>
            </a:extLst>
          </p:cNvPr>
          <p:cNvSpPr>
            <a:spLocks noGrp="1"/>
          </p:cNvSpPr>
          <p:nvPr>
            <p:ph idx="1"/>
          </p:nvPr>
        </p:nvSpPr>
        <p:spPr/>
        <p:txBody>
          <a:bodyPr/>
          <a:lstStyle/>
          <a:p>
            <a:r>
              <a:rPr lang="en-US" dirty="0"/>
              <a:t>Some of the biggest challenges,</a:t>
            </a:r>
          </a:p>
          <a:p>
            <a:pPr lvl="1"/>
            <a:r>
              <a:rPr lang="en-US" dirty="0"/>
              <a:t> The entire system is built on easements.</a:t>
            </a:r>
          </a:p>
          <a:p>
            <a:pPr lvl="1"/>
            <a:r>
              <a:rPr lang="en-US" dirty="0"/>
              <a:t> Easement encroachment </a:t>
            </a:r>
          </a:p>
          <a:p>
            <a:pPr lvl="1"/>
            <a:r>
              <a:rPr lang="en-US" dirty="0"/>
              <a:t>Private ditch maintance in subdivisions</a:t>
            </a:r>
          </a:p>
          <a:p>
            <a:pPr lvl="1"/>
            <a:r>
              <a:rPr lang="en-US" dirty="0"/>
              <a:t>Rotation scheduling</a:t>
            </a:r>
          </a:p>
          <a:p>
            <a:endParaRPr lang="en-US" dirty="0"/>
          </a:p>
          <a:p>
            <a:endParaRPr lang="en-US" dirty="0"/>
          </a:p>
        </p:txBody>
      </p:sp>
    </p:spTree>
    <p:extLst>
      <p:ext uri="{BB962C8B-B14F-4D97-AF65-F5344CB8AC3E}">
        <p14:creationId xmlns:p14="http://schemas.microsoft.com/office/powerpoint/2010/main" val="3045044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988FF1E-0FCC-CB6B-0735-2AB6B8C121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6375"/>
            <a:ext cx="12168738" cy="8112491"/>
          </a:xfrm>
        </p:spPr>
      </p:pic>
      <p:sp>
        <p:nvSpPr>
          <p:cNvPr id="2" name="Title 1">
            <a:extLst>
              <a:ext uri="{FF2B5EF4-FFF2-40B4-BE49-F238E27FC236}">
                <a16:creationId xmlns:a16="http://schemas.microsoft.com/office/drawing/2014/main" id="{E391DF7C-0CA2-D4CD-8628-A73D1F462EDB}"/>
              </a:ext>
            </a:extLst>
          </p:cNvPr>
          <p:cNvSpPr>
            <a:spLocks noGrp="1"/>
          </p:cNvSpPr>
          <p:nvPr>
            <p:ph type="title"/>
          </p:nvPr>
        </p:nvSpPr>
        <p:spPr/>
        <p:txBody>
          <a:bodyPr/>
          <a:lstStyle/>
          <a:p>
            <a:pPr algn="ctr"/>
            <a:r>
              <a:rPr lang="en-US" dirty="0"/>
              <a:t>Horse’s Head</a:t>
            </a:r>
            <a:br>
              <a:rPr lang="en-US" dirty="0"/>
            </a:br>
            <a:r>
              <a:rPr lang="en-US" dirty="0"/>
              <a:t> High water is over</a:t>
            </a:r>
          </a:p>
        </p:txBody>
      </p:sp>
    </p:spTree>
    <p:extLst>
      <p:ext uri="{BB962C8B-B14F-4D97-AF65-F5344CB8AC3E}">
        <p14:creationId xmlns:p14="http://schemas.microsoft.com/office/powerpoint/2010/main" val="676060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4BBAA-A8E0-AE29-809F-CE539260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627"/>
            <a:ext cx="12192000" cy="7688028"/>
          </a:xfrm>
          <a:prstGeom prst="rect">
            <a:avLst/>
          </a:prstGeom>
        </p:spPr>
      </p:pic>
      <p:sp>
        <p:nvSpPr>
          <p:cNvPr id="2" name="Title 1">
            <a:extLst>
              <a:ext uri="{FF2B5EF4-FFF2-40B4-BE49-F238E27FC236}">
                <a16:creationId xmlns:a16="http://schemas.microsoft.com/office/drawing/2014/main" id="{E38C3EA5-40CE-953C-E3D7-EAA93FDF5D85}"/>
              </a:ext>
            </a:extLst>
          </p:cNvPr>
          <p:cNvSpPr>
            <a:spLocks noGrp="1"/>
          </p:cNvSpPr>
          <p:nvPr>
            <p:ph type="title"/>
          </p:nvPr>
        </p:nvSpPr>
        <p:spPr/>
        <p:txBody>
          <a:bodyPr/>
          <a:lstStyle/>
          <a:p>
            <a:pPr algn="ctr"/>
            <a:r>
              <a:rPr lang="en-US" dirty="0"/>
              <a:t>Main Topics</a:t>
            </a:r>
          </a:p>
        </p:txBody>
      </p:sp>
      <p:sp>
        <p:nvSpPr>
          <p:cNvPr id="3" name="Content Placeholder 2">
            <a:extLst>
              <a:ext uri="{FF2B5EF4-FFF2-40B4-BE49-F238E27FC236}">
                <a16:creationId xmlns:a16="http://schemas.microsoft.com/office/drawing/2014/main" id="{F7E310D9-4D41-7ECC-4E52-78C86E6AACB8}"/>
              </a:ext>
            </a:extLst>
          </p:cNvPr>
          <p:cNvSpPr>
            <a:spLocks noGrp="1"/>
          </p:cNvSpPr>
          <p:nvPr>
            <p:ph idx="1"/>
          </p:nvPr>
        </p:nvSpPr>
        <p:spPr/>
        <p:txBody>
          <a:bodyPr/>
          <a:lstStyle/>
          <a:p>
            <a:r>
              <a:rPr lang="en-US" dirty="0"/>
              <a:t>Carey Act</a:t>
            </a:r>
          </a:p>
          <a:p>
            <a:r>
              <a:rPr lang="en-US" sz="3200" dirty="0"/>
              <a:t>Water</a:t>
            </a:r>
            <a:r>
              <a:rPr lang="en-US" dirty="0"/>
              <a:t> Rights in Wyoming</a:t>
            </a:r>
          </a:p>
          <a:p>
            <a:r>
              <a:rPr lang="en-US" dirty="0"/>
              <a:t>History Of Cody Canal</a:t>
            </a:r>
          </a:p>
          <a:p>
            <a:r>
              <a:rPr lang="en-US" dirty="0"/>
              <a:t>Irrigation Types</a:t>
            </a:r>
          </a:p>
          <a:p>
            <a:endParaRPr lang="en-US" dirty="0"/>
          </a:p>
          <a:p>
            <a:endParaRPr lang="en-US" dirty="0"/>
          </a:p>
        </p:txBody>
      </p:sp>
    </p:spTree>
    <p:extLst>
      <p:ext uri="{BB962C8B-B14F-4D97-AF65-F5344CB8AC3E}">
        <p14:creationId xmlns:p14="http://schemas.microsoft.com/office/powerpoint/2010/main" val="316546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F7D8-5C2B-7353-2C58-5C3BFB160E3F}"/>
              </a:ext>
            </a:extLst>
          </p:cNvPr>
          <p:cNvSpPr>
            <a:spLocks noGrp="1"/>
          </p:cNvSpPr>
          <p:nvPr>
            <p:ph type="title"/>
          </p:nvPr>
        </p:nvSpPr>
        <p:spPr/>
        <p:txBody>
          <a:bodyPr/>
          <a:lstStyle/>
          <a:p>
            <a:r>
              <a:rPr lang="en-US" dirty="0"/>
              <a:t>Irrigation Types</a:t>
            </a:r>
          </a:p>
        </p:txBody>
      </p:sp>
      <p:sp>
        <p:nvSpPr>
          <p:cNvPr id="3" name="Content Placeholder 2">
            <a:extLst>
              <a:ext uri="{FF2B5EF4-FFF2-40B4-BE49-F238E27FC236}">
                <a16:creationId xmlns:a16="http://schemas.microsoft.com/office/drawing/2014/main" id="{FDADFA27-05DA-CA25-C02C-0FE5B156C119}"/>
              </a:ext>
            </a:extLst>
          </p:cNvPr>
          <p:cNvSpPr>
            <a:spLocks noGrp="1"/>
          </p:cNvSpPr>
          <p:nvPr>
            <p:ph idx="1"/>
          </p:nvPr>
        </p:nvSpPr>
        <p:spPr/>
        <p:txBody>
          <a:bodyPr/>
          <a:lstStyle/>
          <a:p>
            <a:r>
              <a:rPr lang="en-US" dirty="0"/>
              <a:t>Flood Irrigation</a:t>
            </a:r>
          </a:p>
          <a:p>
            <a:pPr lvl="1"/>
            <a:r>
              <a:rPr lang="en-US" dirty="0"/>
              <a:t>Tarps</a:t>
            </a:r>
          </a:p>
          <a:p>
            <a:pPr lvl="1"/>
            <a:r>
              <a:rPr lang="en-US" dirty="0"/>
              <a:t>Gated Pipe</a:t>
            </a:r>
          </a:p>
          <a:p>
            <a:pPr lvl="1"/>
            <a:r>
              <a:rPr lang="en-US" dirty="0"/>
              <a:t>Siphon Tubs</a:t>
            </a:r>
          </a:p>
          <a:p>
            <a:r>
              <a:rPr lang="en-US" dirty="0"/>
              <a:t>Sprinkle Irrigation</a:t>
            </a:r>
          </a:p>
          <a:p>
            <a:pPr lvl="1"/>
            <a:r>
              <a:rPr lang="en-US" dirty="0"/>
              <a:t>Lawn type</a:t>
            </a:r>
          </a:p>
          <a:p>
            <a:pPr lvl="1"/>
            <a:r>
              <a:rPr lang="en-US" dirty="0"/>
              <a:t>Handline</a:t>
            </a:r>
          </a:p>
          <a:p>
            <a:pPr lvl="1"/>
            <a:r>
              <a:rPr lang="en-US" dirty="0"/>
              <a:t>Side Roll</a:t>
            </a:r>
          </a:p>
          <a:p>
            <a:pPr lvl="1"/>
            <a:r>
              <a:rPr lang="en-US" dirty="0"/>
              <a:t>Center Pivot</a:t>
            </a:r>
          </a:p>
          <a:p>
            <a:r>
              <a:rPr lang="en-US" dirty="0"/>
              <a:t>Drip Irrigation</a:t>
            </a:r>
          </a:p>
        </p:txBody>
      </p:sp>
    </p:spTree>
    <p:extLst>
      <p:ext uri="{BB962C8B-B14F-4D97-AF65-F5344CB8AC3E}">
        <p14:creationId xmlns:p14="http://schemas.microsoft.com/office/powerpoint/2010/main" val="2596733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DA6E-7275-3AE7-D0EA-05A124210652}"/>
              </a:ext>
            </a:extLst>
          </p:cNvPr>
          <p:cNvSpPr>
            <a:spLocks noGrp="1"/>
          </p:cNvSpPr>
          <p:nvPr>
            <p:ph type="title"/>
          </p:nvPr>
        </p:nvSpPr>
        <p:spPr/>
        <p:txBody>
          <a:bodyPr/>
          <a:lstStyle/>
          <a:p>
            <a:r>
              <a:rPr lang="en-US" dirty="0"/>
              <a:t>Tarps</a:t>
            </a:r>
          </a:p>
        </p:txBody>
      </p:sp>
      <p:pic>
        <p:nvPicPr>
          <p:cNvPr id="1026" name="Picture 2" descr="Foremost Tarp Co.- Dry Top Tarp Irrigation Dam- Orange">
            <a:extLst>
              <a:ext uri="{FF2B5EF4-FFF2-40B4-BE49-F238E27FC236}">
                <a16:creationId xmlns:a16="http://schemas.microsoft.com/office/drawing/2014/main" id="{721EAA3B-BAF8-AD23-0878-DBAC49B234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09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BDA9-94DF-8E2A-844C-CE9E67F0A8F2}"/>
              </a:ext>
            </a:extLst>
          </p:cNvPr>
          <p:cNvSpPr>
            <a:spLocks noGrp="1"/>
          </p:cNvSpPr>
          <p:nvPr>
            <p:ph type="title"/>
          </p:nvPr>
        </p:nvSpPr>
        <p:spPr/>
        <p:txBody>
          <a:bodyPr/>
          <a:lstStyle/>
          <a:p>
            <a:r>
              <a:rPr lang="en-US" dirty="0"/>
              <a:t>Gated Pipe</a:t>
            </a:r>
          </a:p>
        </p:txBody>
      </p:sp>
      <p:pic>
        <p:nvPicPr>
          <p:cNvPr id="2050" name="Picture 2" descr="Wheatfields irrigation flows again - Navajo Times">
            <a:extLst>
              <a:ext uri="{FF2B5EF4-FFF2-40B4-BE49-F238E27FC236}">
                <a16:creationId xmlns:a16="http://schemas.microsoft.com/office/drawing/2014/main" id="{49E6DD2B-2C7D-6B84-2CC5-8DADAFA021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1690" y="1835968"/>
            <a:ext cx="6862916" cy="455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653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FDFB-D84C-2332-E143-00FC221289D4}"/>
              </a:ext>
            </a:extLst>
          </p:cNvPr>
          <p:cNvSpPr>
            <a:spLocks noGrp="1"/>
          </p:cNvSpPr>
          <p:nvPr>
            <p:ph type="title"/>
          </p:nvPr>
        </p:nvSpPr>
        <p:spPr/>
        <p:txBody>
          <a:bodyPr/>
          <a:lstStyle/>
          <a:p>
            <a:r>
              <a:rPr lang="en-US" dirty="0"/>
              <a:t>Siphon Tubs</a:t>
            </a:r>
          </a:p>
        </p:txBody>
      </p:sp>
      <p:pic>
        <p:nvPicPr>
          <p:cNvPr id="6" name="Content Placeholder 5">
            <a:extLst>
              <a:ext uri="{FF2B5EF4-FFF2-40B4-BE49-F238E27FC236}">
                <a16:creationId xmlns:a16="http://schemas.microsoft.com/office/drawing/2014/main" id="{C6D00135-4DAF-AC4B-A9CF-FBB72BA6B377}"/>
              </a:ext>
            </a:extLst>
          </p:cNvPr>
          <p:cNvPicPr>
            <a:picLocks noGrp="1" noChangeAspect="1"/>
          </p:cNvPicPr>
          <p:nvPr>
            <p:ph idx="1"/>
          </p:nvPr>
        </p:nvPicPr>
        <p:blipFill>
          <a:blip r:embed="rId2"/>
          <a:stretch>
            <a:fillRect/>
          </a:stretch>
        </p:blipFill>
        <p:spPr>
          <a:xfrm>
            <a:off x="3097662" y="1825625"/>
            <a:ext cx="5996675" cy="4351338"/>
          </a:xfrm>
          <a:prstGeom prst="rect">
            <a:avLst/>
          </a:prstGeom>
        </p:spPr>
      </p:pic>
    </p:spTree>
    <p:extLst>
      <p:ext uri="{BB962C8B-B14F-4D97-AF65-F5344CB8AC3E}">
        <p14:creationId xmlns:p14="http://schemas.microsoft.com/office/powerpoint/2010/main" val="15734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A594-0A64-5F60-2250-F3E6E96F9C3E}"/>
              </a:ext>
            </a:extLst>
          </p:cNvPr>
          <p:cNvSpPr>
            <a:spLocks noGrp="1"/>
          </p:cNvSpPr>
          <p:nvPr>
            <p:ph type="title"/>
          </p:nvPr>
        </p:nvSpPr>
        <p:spPr/>
        <p:txBody>
          <a:bodyPr/>
          <a:lstStyle/>
          <a:p>
            <a:r>
              <a:rPr lang="en-US" dirty="0"/>
              <a:t>Lawn Sprinkler</a:t>
            </a:r>
          </a:p>
        </p:txBody>
      </p:sp>
      <p:pic>
        <p:nvPicPr>
          <p:cNvPr id="4098" name="Picture 2" descr="Best Sprinklers for Your Lawn and Garden - The Home Depot">
            <a:extLst>
              <a:ext uri="{FF2B5EF4-FFF2-40B4-BE49-F238E27FC236}">
                <a16:creationId xmlns:a16="http://schemas.microsoft.com/office/drawing/2014/main" id="{178A6FC5-2010-6CD3-8432-4B89FED9BF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7903" y="1825625"/>
            <a:ext cx="713619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13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E3CF-79FD-71F9-7C85-8B183975E2EF}"/>
              </a:ext>
            </a:extLst>
          </p:cNvPr>
          <p:cNvSpPr>
            <a:spLocks noGrp="1"/>
          </p:cNvSpPr>
          <p:nvPr>
            <p:ph type="title"/>
          </p:nvPr>
        </p:nvSpPr>
        <p:spPr/>
        <p:txBody>
          <a:bodyPr/>
          <a:lstStyle/>
          <a:p>
            <a:r>
              <a:rPr lang="en-US" dirty="0"/>
              <a:t>Handline Sprinklers</a:t>
            </a:r>
          </a:p>
        </p:txBody>
      </p:sp>
      <p:pic>
        <p:nvPicPr>
          <p:cNvPr id="7" name="Content Placeholder 6">
            <a:extLst>
              <a:ext uri="{FF2B5EF4-FFF2-40B4-BE49-F238E27FC236}">
                <a16:creationId xmlns:a16="http://schemas.microsoft.com/office/drawing/2014/main" id="{CD182CB4-1B63-14D2-8F70-E5FE0A585B11}"/>
              </a:ext>
            </a:extLst>
          </p:cNvPr>
          <p:cNvPicPr>
            <a:picLocks noGrp="1" noChangeAspect="1"/>
          </p:cNvPicPr>
          <p:nvPr>
            <p:ph idx="1"/>
          </p:nvPr>
        </p:nvPicPr>
        <p:blipFill>
          <a:blip r:embed="rId2"/>
          <a:stretch>
            <a:fillRect/>
          </a:stretch>
        </p:blipFill>
        <p:spPr>
          <a:xfrm>
            <a:off x="3403211" y="1690689"/>
            <a:ext cx="5608379" cy="4444640"/>
          </a:xfrm>
          <a:prstGeom prst="rect">
            <a:avLst/>
          </a:prstGeom>
        </p:spPr>
      </p:pic>
    </p:spTree>
    <p:extLst>
      <p:ext uri="{BB962C8B-B14F-4D97-AF65-F5344CB8AC3E}">
        <p14:creationId xmlns:p14="http://schemas.microsoft.com/office/powerpoint/2010/main" val="2233925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5C61-667E-2BD2-21E9-2F35F7AAE1F0}"/>
              </a:ext>
            </a:extLst>
          </p:cNvPr>
          <p:cNvSpPr>
            <a:spLocks noGrp="1"/>
          </p:cNvSpPr>
          <p:nvPr>
            <p:ph type="title"/>
          </p:nvPr>
        </p:nvSpPr>
        <p:spPr/>
        <p:txBody>
          <a:bodyPr/>
          <a:lstStyle/>
          <a:p>
            <a:r>
              <a:rPr lang="en-US" dirty="0"/>
              <a:t>Side Roll Sprinkler</a:t>
            </a:r>
          </a:p>
        </p:txBody>
      </p:sp>
      <p:pic>
        <p:nvPicPr>
          <p:cNvPr id="7" name="Content Placeholder 6">
            <a:extLst>
              <a:ext uri="{FF2B5EF4-FFF2-40B4-BE49-F238E27FC236}">
                <a16:creationId xmlns:a16="http://schemas.microsoft.com/office/drawing/2014/main" id="{D0B8BAED-BE2F-E741-F16F-CBFF3BFE853D}"/>
              </a:ext>
            </a:extLst>
          </p:cNvPr>
          <p:cNvPicPr>
            <a:picLocks noGrp="1" noChangeAspect="1"/>
          </p:cNvPicPr>
          <p:nvPr>
            <p:ph idx="1"/>
          </p:nvPr>
        </p:nvPicPr>
        <p:blipFill>
          <a:blip r:embed="rId2"/>
          <a:stretch>
            <a:fillRect/>
          </a:stretch>
        </p:blipFill>
        <p:spPr>
          <a:xfrm>
            <a:off x="3346778" y="1690688"/>
            <a:ext cx="5089300" cy="5205547"/>
          </a:xfrm>
          <a:prstGeom prst="rect">
            <a:avLst/>
          </a:prstGeom>
        </p:spPr>
      </p:pic>
    </p:spTree>
    <p:extLst>
      <p:ext uri="{BB962C8B-B14F-4D97-AF65-F5344CB8AC3E}">
        <p14:creationId xmlns:p14="http://schemas.microsoft.com/office/powerpoint/2010/main" val="2635460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4906-D318-CCF8-4E45-735E99BF0482}"/>
              </a:ext>
            </a:extLst>
          </p:cNvPr>
          <p:cNvSpPr>
            <a:spLocks noGrp="1"/>
          </p:cNvSpPr>
          <p:nvPr>
            <p:ph type="title"/>
          </p:nvPr>
        </p:nvSpPr>
        <p:spPr>
          <a:xfrm>
            <a:off x="838200" y="384175"/>
            <a:ext cx="10515600" cy="1325563"/>
          </a:xfrm>
        </p:spPr>
        <p:txBody>
          <a:bodyPr/>
          <a:lstStyle/>
          <a:p>
            <a:r>
              <a:rPr lang="en-US" dirty="0"/>
              <a:t>Center Pivot</a:t>
            </a:r>
          </a:p>
        </p:txBody>
      </p:sp>
      <p:pic>
        <p:nvPicPr>
          <p:cNvPr id="4" name="Content Placeholder 3">
            <a:extLst>
              <a:ext uri="{FF2B5EF4-FFF2-40B4-BE49-F238E27FC236}">
                <a16:creationId xmlns:a16="http://schemas.microsoft.com/office/drawing/2014/main" id="{AC69E788-075F-04C5-333C-91D97F122A78}"/>
              </a:ext>
            </a:extLst>
          </p:cNvPr>
          <p:cNvPicPr>
            <a:picLocks noGrp="1" noChangeAspect="1"/>
          </p:cNvPicPr>
          <p:nvPr>
            <p:ph idx="1"/>
          </p:nvPr>
        </p:nvPicPr>
        <p:blipFill>
          <a:blip r:embed="rId2"/>
          <a:stretch>
            <a:fillRect/>
          </a:stretch>
        </p:blipFill>
        <p:spPr>
          <a:xfrm>
            <a:off x="2794363" y="1825625"/>
            <a:ext cx="6690119" cy="4919304"/>
          </a:xfrm>
          <a:prstGeom prst="rect">
            <a:avLst/>
          </a:prstGeom>
        </p:spPr>
      </p:pic>
    </p:spTree>
    <p:extLst>
      <p:ext uri="{BB962C8B-B14F-4D97-AF65-F5344CB8AC3E}">
        <p14:creationId xmlns:p14="http://schemas.microsoft.com/office/powerpoint/2010/main" val="2664992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29C5-E9FF-CE14-E065-084ED8EBE176}"/>
              </a:ext>
            </a:extLst>
          </p:cNvPr>
          <p:cNvSpPr>
            <a:spLocks noGrp="1"/>
          </p:cNvSpPr>
          <p:nvPr>
            <p:ph type="title"/>
          </p:nvPr>
        </p:nvSpPr>
        <p:spPr/>
        <p:txBody>
          <a:bodyPr/>
          <a:lstStyle/>
          <a:p>
            <a:pPr algn="ctr"/>
            <a:r>
              <a:rPr lang="en-US" dirty="0"/>
              <a:t>Useful resources</a:t>
            </a:r>
          </a:p>
        </p:txBody>
      </p:sp>
      <p:sp>
        <p:nvSpPr>
          <p:cNvPr id="3" name="Content Placeholder 2">
            <a:extLst>
              <a:ext uri="{FF2B5EF4-FFF2-40B4-BE49-F238E27FC236}">
                <a16:creationId xmlns:a16="http://schemas.microsoft.com/office/drawing/2014/main" id="{5F1D65B6-4408-8B5B-BCD2-E7525B8CAED8}"/>
              </a:ext>
            </a:extLst>
          </p:cNvPr>
          <p:cNvSpPr>
            <a:spLocks noGrp="1"/>
          </p:cNvSpPr>
          <p:nvPr>
            <p:ph idx="1"/>
          </p:nvPr>
        </p:nvSpPr>
        <p:spPr/>
        <p:txBody>
          <a:bodyPr/>
          <a:lstStyle/>
          <a:p>
            <a:r>
              <a:rPr lang="en-US" dirty="0"/>
              <a:t>Barnyards &amp; Backyard</a:t>
            </a:r>
          </a:p>
          <a:p>
            <a:pPr lvl="1"/>
            <a:r>
              <a:rPr lang="en-US" dirty="0"/>
              <a:t>Wyoming Small Acreage IRRIGATION</a:t>
            </a:r>
          </a:p>
          <a:p>
            <a:r>
              <a:rPr lang="en-US" dirty="0"/>
              <a:t>Wyoming State Engineer office (seo.wyo.gov)</a:t>
            </a:r>
          </a:p>
          <a:p>
            <a:pPr lvl="1"/>
            <a:r>
              <a:rPr lang="en-US" dirty="0"/>
              <a:t>Legal Aspects Relating to Irrigation Ditch Rights and Easements</a:t>
            </a:r>
          </a:p>
          <a:p>
            <a:r>
              <a:rPr lang="en-US" dirty="0"/>
              <a:t>Local Irrigation Supply Businesses</a:t>
            </a:r>
          </a:p>
          <a:p>
            <a:endParaRPr lang="en-US" dirty="0"/>
          </a:p>
        </p:txBody>
      </p:sp>
    </p:spTree>
    <p:extLst>
      <p:ext uri="{BB962C8B-B14F-4D97-AF65-F5344CB8AC3E}">
        <p14:creationId xmlns:p14="http://schemas.microsoft.com/office/powerpoint/2010/main" val="298107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09A55-2532-75E3-D664-15D4E0E4DBC6}"/>
              </a:ext>
            </a:extLst>
          </p:cNvPr>
          <p:cNvSpPr>
            <a:spLocks noGrp="1"/>
          </p:cNvSpPr>
          <p:nvPr>
            <p:ph type="title"/>
          </p:nvPr>
        </p:nvSpPr>
        <p:spPr/>
        <p:txBody>
          <a:bodyPr/>
          <a:lstStyle/>
          <a:p>
            <a:pPr algn="ctr"/>
            <a:r>
              <a:rPr lang="en-US" dirty="0"/>
              <a:t>Area Canal Contacts</a:t>
            </a:r>
          </a:p>
        </p:txBody>
      </p:sp>
      <p:sp>
        <p:nvSpPr>
          <p:cNvPr id="3" name="Content Placeholder 2">
            <a:extLst>
              <a:ext uri="{FF2B5EF4-FFF2-40B4-BE49-F238E27FC236}">
                <a16:creationId xmlns:a16="http://schemas.microsoft.com/office/drawing/2014/main" id="{4F311975-F6B8-D531-AD86-553EA81EC454}"/>
              </a:ext>
            </a:extLst>
          </p:cNvPr>
          <p:cNvSpPr>
            <a:spLocks noGrp="1"/>
          </p:cNvSpPr>
          <p:nvPr>
            <p:ph idx="1"/>
          </p:nvPr>
        </p:nvSpPr>
        <p:spPr/>
        <p:txBody>
          <a:bodyPr/>
          <a:lstStyle/>
          <a:p>
            <a:r>
              <a:rPr lang="en-US" dirty="0"/>
              <a:t>Cody Canal - Jerry Bales 307-899-6644</a:t>
            </a:r>
          </a:p>
          <a:p>
            <a:r>
              <a:rPr lang="en-US" dirty="0"/>
              <a:t>Lake View - </a:t>
            </a:r>
            <a:r>
              <a:rPr lang="en-US" dirty="0" err="1"/>
              <a:t>Cj</a:t>
            </a:r>
            <a:r>
              <a:rPr lang="en-US" dirty="0"/>
              <a:t> Ney 307-899-4509</a:t>
            </a:r>
          </a:p>
          <a:p>
            <a:r>
              <a:rPr lang="en-US" dirty="0"/>
              <a:t>Wilson McKissack - Tom Bales 307-899-5396</a:t>
            </a:r>
          </a:p>
          <a:p>
            <a:r>
              <a:rPr lang="en-US" dirty="0"/>
              <a:t>Neff, Castle Rock - Kelly Bustos 307-250-3949</a:t>
            </a:r>
          </a:p>
          <a:p>
            <a:r>
              <a:rPr lang="en-US" dirty="0"/>
              <a:t>Wapiti Valley - Lee Livingston 307-307-899-3057</a:t>
            </a:r>
          </a:p>
          <a:p>
            <a:r>
              <a:rPr lang="en-US" dirty="0"/>
              <a:t>Shoshone - Trent Reed 307-754-5741</a:t>
            </a:r>
          </a:p>
          <a:p>
            <a:r>
              <a:rPr lang="en-US" dirty="0"/>
              <a:t>Heart Mountain - Tyler Weckler 307-754-4685</a:t>
            </a:r>
          </a:p>
          <a:p>
            <a:r>
              <a:rPr lang="en-US" dirty="0"/>
              <a:t>Willwood – Travis </a:t>
            </a:r>
            <a:r>
              <a:rPr lang="en-US" dirty="0" err="1"/>
              <a:t>Moger</a:t>
            </a:r>
            <a:r>
              <a:rPr lang="en-US" dirty="0"/>
              <a:t> 307-754-3831</a:t>
            </a:r>
          </a:p>
          <a:p>
            <a:pPr marL="0" indent="0">
              <a:buNone/>
            </a:pPr>
            <a:endParaRPr lang="en-US" dirty="0"/>
          </a:p>
        </p:txBody>
      </p:sp>
    </p:spTree>
    <p:extLst>
      <p:ext uri="{BB962C8B-B14F-4D97-AF65-F5344CB8AC3E}">
        <p14:creationId xmlns:p14="http://schemas.microsoft.com/office/powerpoint/2010/main" val="82371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E611-E205-D367-8C01-A0BA5655F3F7}"/>
              </a:ext>
            </a:extLst>
          </p:cNvPr>
          <p:cNvSpPr>
            <a:spLocks noGrp="1"/>
          </p:cNvSpPr>
          <p:nvPr>
            <p:ph type="title"/>
          </p:nvPr>
        </p:nvSpPr>
        <p:spPr/>
        <p:txBody>
          <a:bodyPr/>
          <a:lstStyle/>
          <a:p>
            <a:pPr algn="ctr"/>
            <a:r>
              <a:rPr lang="en-US" dirty="0"/>
              <a:t>Carey Act</a:t>
            </a:r>
          </a:p>
        </p:txBody>
      </p:sp>
      <p:sp>
        <p:nvSpPr>
          <p:cNvPr id="3" name="Content Placeholder 2">
            <a:extLst>
              <a:ext uri="{FF2B5EF4-FFF2-40B4-BE49-F238E27FC236}">
                <a16:creationId xmlns:a16="http://schemas.microsoft.com/office/drawing/2014/main" id="{AD4598AF-DA89-39C8-3F13-0821C55B1477}"/>
              </a:ext>
            </a:extLst>
          </p:cNvPr>
          <p:cNvSpPr>
            <a:spLocks noGrp="1"/>
          </p:cNvSpPr>
          <p:nvPr>
            <p:ph idx="1"/>
          </p:nvPr>
        </p:nvSpPr>
        <p:spPr/>
        <p:txBody>
          <a:bodyPr/>
          <a:lstStyle/>
          <a:p>
            <a:r>
              <a:rPr lang="en-US" dirty="0"/>
              <a:t>Congress passed the Carey Act in 1894</a:t>
            </a:r>
          </a:p>
          <a:p>
            <a:r>
              <a:rPr lang="en-US" dirty="0"/>
              <a:t>The Federal government were given to the States, land to develop Irrigation districts</a:t>
            </a:r>
          </a:p>
          <a:p>
            <a:r>
              <a:rPr lang="en-US" dirty="0"/>
              <a:t>Then the States gave the lands to the Irrigation Company's, to build the irrigation systems, and settle the lands.</a:t>
            </a:r>
          </a:p>
          <a:p>
            <a:r>
              <a:rPr lang="en-US" dirty="0"/>
              <a:t>The sale of the lands, along with investors was to pay for the construction of the canals.</a:t>
            </a:r>
          </a:p>
          <a:p>
            <a:r>
              <a:rPr lang="en-US" dirty="0"/>
              <a:t>Many companies went broke trying to make it happen.</a:t>
            </a:r>
          </a:p>
        </p:txBody>
      </p:sp>
    </p:spTree>
    <p:extLst>
      <p:ext uri="{BB962C8B-B14F-4D97-AF65-F5344CB8AC3E}">
        <p14:creationId xmlns:p14="http://schemas.microsoft.com/office/powerpoint/2010/main" val="272946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5D849-6FDD-7152-8185-F0F1292BE5B0}"/>
              </a:ext>
            </a:extLst>
          </p:cNvPr>
          <p:cNvSpPr>
            <a:spLocks noGrp="1"/>
          </p:cNvSpPr>
          <p:nvPr>
            <p:ph type="title"/>
          </p:nvPr>
        </p:nvSpPr>
        <p:spPr/>
        <p:txBody>
          <a:bodyPr/>
          <a:lstStyle/>
          <a:p>
            <a:pPr algn="ctr"/>
            <a:r>
              <a:rPr lang="en-US" dirty="0"/>
              <a:t>Water Rights</a:t>
            </a:r>
          </a:p>
        </p:txBody>
      </p:sp>
      <p:sp>
        <p:nvSpPr>
          <p:cNvPr id="3" name="Content Placeholder 2">
            <a:extLst>
              <a:ext uri="{FF2B5EF4-FFF2-40B4-BE49-F238E27FC236}">
                <a16:creationId xmlns:a16="http://schemas.microsoft.com/office/drawing/2014/main" id="{39B1B39E-06A6-626B-CA12-25395C765D45}"/>
              </a:ext>
            </a:extLst>
          </p:cNvPr>
          <p:cNvSpPr>
            <a:spLocks noGrp="1"/>
          </p:cNvSpPr>
          <p:nvPr>
            <p:ph idx="1"/>
          </p:nvPr>
        </p:nvSpPr>
        <p:spPr/>
        <p:txBody>
          <a:bodyPr/>
          <a:lstStyle/>
          <a:p>
            <a:r>
              <a:rPr lang="en-US" dirty="0"/>
              <a:t>Who controls, and oversees water in Wyoming?</a:t>
            </a:r>
          </a:p>
          <a:p>
            <a:r>
              <a:rPr lang="en-US" dirty="0"/>
              <a:t>What is a Water Right?</a:t>
            </a:r>
          </a:p>
          <a:p>
            <a:r>
              <a:rPr lang="en-US" dirty="0"/>
              <a:t>Do I have a Water Right?</a:t>
            </a:r>
          </a:p>
          <a:p>
            <a:r>
              <a:rPr lang="en-US" dirty="0"/>
              <a:t>How much water am I able to use?</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280338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FC8E-6E48-08D4-D41B-05EE18E019BF}"/>
              </a:ext>
            </a:extLst>
          </p:cNvPr>
          <p:cNvSpPr>
            <a:spLocks noGrp="1"/>
          </p:cNvSpPr>
          <p:nvPr>
            <p:ph type="title"/>
          </p:nvPr>
        </p:nvSpPr>
        <p:spPr/>
        <p:txBody>
          <a:bodyPr/>
          <a:lstStyle/>
          <a:p>
            <a:pPr algn="ctr"/>
            <a:r>
              <a:rPr lang="en-US" dirty="0"/>
              <a:t>Water Rights</a:t>
            </a:r>
          </a:p>
        </p:txBody>
      </p:sp>
      <p:sp>
        <p:nvSpPr>
          <p:cNvPr id="3" name="Content Placeholder 2">
            <a:extLst>
              <a:ext uri="{FF2B5EF4-FFF2-40B4-BE49-F238E27FC236}">
                <a16:creationId xmlns:a16="http://schemas.microsoft.com/office/drawing/2014/main" id="{8AD19036-BFF8-84FB-0AE8-7F6E0B7C41B2}"/>
              </a:ext>
            </a:extLst>
          </p:cNvPr>
          <p:cNvSpPr>
            <a:spLocks noGrp="1"/>
          </p:cNvSpPr>
          <p:nvPr>
            <p:ph idx="1"/>
          </p:nvPr>
        </p:nvSpPr>
        <p:spPr/>
        <p:txBody>
          <a:bodyPr>
            <a:normAutofit lnSpcReduction="10000"/>
          </a:bodyPr>
          <a:lstStyle/>
          <a:p>
            <a:endParaRPr lang="en-US" dirty="0"/>
          </a:p>
          <a:p>
            <a:r>
              <a:rPr lang="en-US" dirty="0"/>
              <a:t>State of Wyoming controls all waters in Wyoming.</a:t>
            </a:r>
          </a:p>
          <a:p>
            <a:r>
              <a:rPr lang="en-US" dirty="0"/>
              <a:t>State Engineer Office, and State Board of control oversee all use of waters and maintain the records.</a:t>
            </a:r>
          </a:p>
          <a:p>
            <a:r>
              <a:rPr lang="en-US" dirty="0"/>
              <a:t>Water is allocated through a permit process. This is for both Surface, and Ground water.</a:t>
            </a:r>
          </a:p>
          <a:p>
            <a:r>
              <a:rPr lang="en-US" dirty="0"/>
              <a:t>Water is allocated on a prior of appropriation. First claim of rights on the waterway has the most senior rights to use the water.</a:t>
            </a:r>
          </a:p>
          <a:p>
            <a:r>
              <a:rPr lang="en-US" dirty="0"/>
              <a:t>Beneficial use may be agriculture, municipal, domestic, stock and industrial to mane a few.</a:t>
            </a:r>
          </a:p>
          <a:p>
            <a:endParaRPr lang="en-US" dirty="0"/>
          </a:p>
        </p:txBody>
      </p:sp>
    </p:spTree>
    <p:extLst>
      <p:ext uri="{BB962C8B-B14F-4D97-AF65-F5344CB8AC3E}">
        <p14:creationId xmlns:p14="http://schemas.microsoft.com/office/powerpoint/2010/main" val="109126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F33A-A041-3152-E875-7A3702E0D594}"/>
              </a:ext>
            </a:extLst>
          </p:cNvPr>
          <p:cNvSpPr>
            <a:spLocks noGrp="1"/>
          </p:cNvSpPr>
          <p:nvPr>
            <p:ph type="title"/>
          </p:nvPr>
        </p:nvSpPr>
        <p:spPr/>
        <p:txBody>
          <a:bodyPr/>
          <a:lstStyle/>
          <a:p>
            <a:pPr algn="ctr"/>
            <a:r>
              <a:rPr lang="en-US" dirty="0"/>
              <a:t>What is a water right?</a:t>
            </a:r>
          </a:p>
        </p:txBody>
      </p:sp>
      <p:sp>
        <p:nvSpPr>
          <p:cNvPr id="3" name="Content Placeholder 2">
            <a:extLst>
              <a:ext uri="{FF2B5EF4-FFF2-40B4-BE49-F238E27FC236}">
                <a16:creationId xmlns:a16="http://schemas.microsoft.com/office/drawing/2014/main" id="{22E08D54-7595-32CE-58D8-E323B4988E04}"/>
              </a:ext>
            </a:extLst>
          </p:cNvPr>
          <p:cNvSpPr>
            <a:spLocks noGrp="1"/>
          </p:cNvSpPr>
          <p:nvPr>
            <p:ph idx="1"/>
          </p:nvPr>
        </p:nvSpPr>
        <p:spPr/>
        <p:txBody>
          <a:bodyPr>
            <a:normAutofit/>
          </a:bodyPr>
          <a:lstStyle/>
          <a:p>
            <a:r>
              <a:rPr lang="en-US" dirty="0"/>
              <a:t>A water right is the right to use water after a permit is granted by the state.</a:t>
            </a:r>
          </a:p>
          <a:p>
            <a:r>
              <a:rPr lang="en-US" dirty="0"/>
              <a:t>The permitting process is:</a:t>
            </a:r>
          </a:p>
          <a:p>
            <a:pPr lvl="1"/>
            <a:r>
              <a:rPr lang="en-US" dirty="0"/>
              <a:t>Submit an application to the state engineer office.</a:t>
            </a:r>
          </a:p>
          <a:p>
            <a:pPr lvl="1"/>
            <a:r>
              <a:rPr lang="en-US" dirty="0"/>
              <a:t>The state will review the application and grant a permit to begin construction to show beneficial use of the water.</a:t>
            </a:r>
          </a:p>
          <a:p>
            <a:pPr lvl="1"/>
            <a:r>
              <a:rPr lang="en-US" dirty="0"/>
              <a:t>The state will inspect the use of the water to confirm beneficial use.</a:t>
            </a:r>
          </a:p>
          <a:p>
            <a:pPr lvl="1"/>
            <a:r>
              <a:rPr lang="en-US" dirty="0"/>
              <a:t>The state will issue a certificate of appropriation. Then you have an adjudicated water right. That will be tied to the land even if ownership changes. </a:t>
            </a:r>
          </a:p>
        </p:txBody>
      </p:sp>
    </p:spTree>
    <p:extLst>
      <p:ext uri="{BB962C8B-B14F-4D97-AF65-F5344CB8AC3E}">
        <p14:creationId xmlns:p14="http://schemas.microsoft.com/office/powerpoint/2010/main" val="334319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B846-719D-2C57-8CEA-84DB7EAF348F}"/>
              </a:ext>
            </a:extLst>
          </p:cNvPr>
          <p:cNvSpPr>
            <a:spLocks noGrp="1"/>
          </p:cNvSpPr>
          <p:nvPr>
            <p:ph type="title"/>
          </p:nvPr>
        </p:nvSpPr>
        <p:spPr/>
        <p:txBody>
          <a:bodyPr/>
          <a:lstStyle/>
          <a:p>
            <a:pPr algn="ctr"/>
            <a:r>
              <a:rPr lang="en-US" dirty="0"/>
              <a:t>Do I have water rights?</a:t>
            </a:r>
          </a:p>
        </p:txBody>
      </p:sp>
      <p:sp>
        <p:nvSpPr>
          <p:cNvPr id="3" name="Content Placeholder 2">
            <a:extLst>
              <a:ext uri="{FF2B5EF4-FFF2-40B4-BE49-F238E27FC236}">
                <a16:creationId xmlns:a16="http://schemas.microsoft.com/office/drawing/2014/main" id="{93BBE459-F2EB-5584-3DFA-91BB863DC0C8}"/>
              </a:ext>
            </a:extLst>
          </p:cNvPr>
          <p:cNvSpPr>
            <a:spLocks noGrp="1"/>
          </p:cNvSpPr>
          <p:nvPr>
            <p:ph idx="1"/>
          </p:nvPr>
        </p:nvSpPr>
        <p:spPr/>
        <p:txBody>
          <a:bodyPr>
            <a:normAutofit fontScale="62500" lnSpcReduction="20000"/>
          </a:bodyPr>
          <a:lstStyle/>
          <a:p>
            <a:r>
              <a:rPr lang="en-US" dirty="0"/>
              <a:t>Determining whether or not water rights are associated with your property is important. You should not assume you have rights to an irrigation ditch or the associated water even if it crosses your land, as that water could be allocated to someone else’s property.</a:t>
            </a:r>
          </a:p>
          <a:p>
            <a:r>
              <a:rPr lang="en-US" dirty="0"/>
              <a:t>Contact the State Engineer’s Office or your local water commissioner, use the State Engineer’s Office e-Permit online database, or visit the county clerk’s office of where your property resides to determine if water rights are associated with the property.</a:t>
            </a:r>
          </a:p>
          <a:p>
            <a:r>
              <a:rPr lang="en-US" dirty="0"/>
              <a:t>The public land survey system legal description of a property is defined as the quarter-quarter (or possibly tract or lot), section, township, and range referenced to a principal meridian and base line. The public land survey system legal description of your property may or may not be printed on your property tax assessment notice or tax bill. </a:t>
            </a:r>
          </a:p>
          <a:p>
            <a:r>
              <a:rPr lang="en-US" dirty="0"/>
              <a:t>A county assessor’s office should be able to tell you whether or not an irrigation district administers your water rights and, if so, the name of the district. Many irrigation districts assess fees for operation, maintenance, and rehabilitation expenses from landowners whose properties have water rights associated with them. The county assessor’s office collects this annual fee. </a:t>
            </a:r>
          </a:p>
          <a:p>
            <a:r>
              <a:rPr lang="en-US" dirty="0"/>
              <a:t>If an irrigation district doesn’t exist, and you have water rights, a less formal “entity” may have formed to deliver water. Examples include ditch companies, corporations, and homeowner associations. You may not be in any kind of organized district, ditch company, or association at all. Your water right may simply be a single diversion out of a creek or stream or a ditch shared with several common landowners.</a:t>
            </a:r>
          </a:p>
        </p:txBody>
      </p:sp>
    </p:spTree>
    <p:extLst>
      <p:ext uri="{BB962C8B-B14F-4D97-AF65-F5344CB8AC3E}">
        <p14:creationId xmlns:p14="http://schemas.microsoft.com/office/powerpoint/2010/main" val="2443124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6FDB8-6DB6-A64D-A144-D44F93A2871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9405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CA9A-3F37-F0EA-2074-84DCB6C39AE0}"/>
              </a:ext>
            </a:extLst>
          </p:cNvPr>
          <p:cNvSpPr>
            <a:spLocks noGrp="1"/>
          </p:cNvSpPr>
          <p:nvPr>
            <p:ph type="title"/>
          </p:nvPr>
        </p:nvSpPr>
        <p:spPr/>
        <p:txBody>
          <a:bodyPr/>
          <a:lstStyle/>
          <a:p>
            <a:pPr algn="ctr"/>
            <a:r>
              <a:rPr lang="en-US" dirty="0"/>
              <a:t>How much water am I able to use?</a:t>
            </a:r>
            <a:br>
              <a:rPr lang="en-US" dirty="0"/>
            </a:br>
            <a:endParaRPr lang="en-US" dirty="0"/>
          </a:p>
        </p:txBody>
      </p:sp>
      <p:sp>
        <p:nvSpPr>
          <p:cNvPr id="3" name="Content Placeholder 2">
            <a:extLst>
              <a:ext uri="{FF2B5EF4-FFF2-40B4-BE49-F238E27FC236}">
                <a16:creationId xmlns:a16="http://schemas.microsoft.com/office/drawing/2014/main" id="{7A6DBF13-AF93-8D92-8ADD-1C50A7BE3C60}"/>
              </a:ext>
            </a:extLst>
          </p:cNvPr>
          <p:cNvSpPr>
            <a:spLocks noGrp="1"/>
          </p:cNvSpPr>
          <p:nvPr>
            <p:ph idx="1"/>
          </p:nvPr>
        </p:nvSpPr>
        <p:spPr/>
        <p:txBody>
          <a:bodyPr/>
          <a:lstStyle/>
          <a:p>
            <a:r>
              <a:rPr lang="en-US" dirty="0"/>
              <a:t>The certificate of appropriation will have amount of water allowed. If you own a part of the certificate, it be as followed.</a:t>
            </a:r>
          </a:p>
          <a:p>
            <a:r>
              <a:rPr lang="en-US" dirty="0"/>
              <a:t>In Wyoming, a basic water right for irrigation from a surface water source is 1 cubic foot per second (CFS) for 70 acres of land. One CFS is equal to approximately 450 gal/ min. Which breaks down to 6.4 Gals/Min/Acre.</a:t>
            </a:r>
          </a:p>
          <a:p>
            <a:r>
              <a:rPr lang="en-US" dirty="0"/>
              <a:t> One CFS delivered continuously for 1 day is equivalent to 1.98 acre-feet of water. An acre-foot is the volume of water to cover an acre of land 1-foot deep, about enough water to provide two households with water for one year. </a:t>
            </a:r>
          </a:p>
        </p:txBody>
      </p:sp>
    </p:spTree>
    <p:extLst>
      <p:ext uri="{BB962C8B-B14F-4D97-AF65-F5344CB8AC3E}">
        <p14:creationId xmlns:p14="http://schemas.microsoft.com/office/powerpoint/2010/main" val="3206811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TotalTime>
  <Words>1533</Words>
  <Application>Microsoft Office PowerPoint</Application>
  <PresentationFormat>Widescreen</PresentationFormat>
  <Paragraphs>135</Paragraphs>
  <Slides>29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Small Acreage Workshop</vt:lpstr>
      <vt:lpstr>Main Topics</vt:lpstr>
      <vt:lpstr>Carey Act</vt:lpstr>
      <vt:lpstr>Water Rights</vt:lpstr>
      <vt:lpstr>Water Rights</vt:lpstr>
      <vt:lpstr>What is a water right?</vt:lpstr>
      <vt:lpstr>Do I have water rights?</vt:lpstr>
      <vt:lpstr>PowerPoint Presentation</vt:lpstr>
      <vt:lpstr>How much water am I able to use? </vt:lpstr>
      <vt:lpstr>Cody Canal Irrigation District</vt:lpstr>
      <vt:lpstr>Cody Canal Application</vt:lpstr>
      <vt:lpstr>Shoshone Irrigation Company 1900</vt:lpstr>
      <vt:lpstr>Cody Canal Irrigation District 2025</vt:lpstr>
      <vt:lpstr>Cody Canal Irrigation District 2025</vt:lpstr>
      <vt:lpstr>Cody Canal Irrigation District Operation</vt:lpstr>
      <vt:lpstr>Cody Canal Irrigation district 2025</vt:lpstr>
      <vt:lpstr>Cody Canal Irrigation district 2025</vt:lpstr>
      <vt:lpstr>Cody Canal Irrigation district 2025</vt:lpstr>
      <vt:lpstr>Horse’s Head  High water is over</vt:lpstr>
      <vt:lpstr>Irrigation Types</vt:lpstr>
      <vt:lpstr>Tarps</vt:lpstr>
      <vt:lpstr>Gated Pipe</vt:lpstr>
      <vt:lpstr>Siphon Tubs</vt:lpstr>
      <vt:lpstr>Lawn Sprinkler</vt:lpstr>
      <vt:lpstr>Handline Sprinklers</vt:lpstr>
      <vt:lpstr>Side Roll Sprinkler</vt:lpstr>
      <vt:lpstr>Center Pivot</vt:lpstr>
      <vt:lpstr>Useful resources</vt:lpstr>
      <vt:lpstr>Area Canal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Acreage Workshop</dc:title>
  <dc:creator>jbalesccanal@gmail.com</dc:creator>
  <cp:lastModifiedBy>Shannon Darrough</cp:lastModifiedBy>
  <cp:revision>16</cp:revision>
  <cp:lastPrinted>2025-03-26T20:03:00Z</cp:lastPrinted>
  <dcterms:created xsi:type="dcterms:W3CDTF">2025-03-05T18:28:16Z</dcterms:created>
  <dcterms:modified xsi:type="dcterms:W3CDTF">2025-03-28T23:08:18Z</dcterms:modified>
</cp:coreProperties>
</file>