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7" d="100"/>
          <a:sy n="87" d="100"/>
        </p:scale>
        <p:origin x="60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8A4A8-1E13-4DD7-9685-5D13558B92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D5C876-8475-4D26-8684-239D679569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5D56EE-A2A3-448E-AC7A-68FA170D24BA}"/>
              </a:ext>
            </a:extLst>
          </p:cNvPr>
          <p:cNvSpPr>
            <a:spLocks noGrp="1"/>
          </p:cNvSpPr>
          <p:nvPr>
            <p:ph type="dt" sz="half" idx="10"/>
          </p:nvPr>
        </p:nvSpPr>
        <p:spPr/>
        <p:txBody>
          <a:bodyPr/>
          <a:lstStyle/>
          <a:p>
            <a:fld id="{4B2FBC29-D042-4B96-A205-9D9F4F8076F3}" type="datetimeFigureOut">
              <a:rPr lang="en-US" smtClean="0"/>
              <a:t>3/28/2025</a:t>
            </a:fld>
            <a:endParaRPr lang="en-US"/>
          </a:p>
        </p:txBody>
      </p:sp>
      <p:sp>
        <p:nvSpPr>
          <p:cNvPr id="5" name="Footer Placeholder 4">
            <a:extLst>
              <a:ext uri="{FF2B5EF4-FFF2-40B4-BE49-F238E27FC236}">
                <a16:creationId xmlns:a16="http://schemas.microsoft.com/office/drawing/2014/main" id="{567359E0-D3FF-4FE4-A6FF-F45081BB67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0B54C4-67D1-4A9F-A297-CE4B90444F90}"/>
              </a:ext>
            </a:extLst>
          </p:cNvPr>
          <p:cNvSpPr>
            <a:spLocks noGrp="1"/>
          </p:cNvSpPr>
          <p:nvPr>
            <p:ph type="sldNum" sz="quarter" idx="12"/>
          </p:nvPr>
        </p:nvSpPr>
        <p:spPr/>
        <p:txBody>
          <a:bodyPr/>
          <a:lstStyle/>
          <a:p>
            <a:fld id="{2E559FB6-F544-4DFC-9A4E-3D65BED66EEB}" type="slidenum">
              <a:rPr lang="en-US" smtClean="0"/>
              <a:t>‹#›</a:t>
            </a:fld>
            <a:endParaRPr lang="en-US"/>
          </a:p>
        </p:txBody>
      </p:sp>
    </p:spTree>
    <p:extLst>
      <p:ext uri="{BB962C8B-B14F-4D97-AF65-F5344CB8AC3E}">
        <p14:creationId xmlns:p14="http://schemas.microsoft.com/office/powerpoint/2010/main" val="863414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6F28C-587C-4A9E-A455-4E8516D937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E316C9-69BE-4B9F-9A9F-5D1D35AFFF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BCFB31-7843-44BB-BDA4-6C74C893538D}"/>
              </a:ext>
            </a:extLst>
          </p:cNvPr>
          <p:cNvSpPr>
            <a:spLocks noGrp="1"/>
          </p:cNvSpPr>
          <p:nvPr>
            <p:ph type="dt" sz="half" idx="10"/>
          </p:nvPr>
        </p:nvSpPr>
        <p:spPr/>
        <p:txBody>
          <a:bodyPr/>
          <a:lstStyle/>
          <a:p>
            <a:fld id="{4B2FBC29-D042-4B96-A205-9D9F4F8076F3}" type="datetimeFigureOut">
              <a:rPr lang="en-US" smtClean="0"/>
              <a:t>3/28/2025</a:t>
            </a:fld>
            <a:endParaRPr lang="en-US"/>
          </a:p>
        </p:txBody>
      </p:sp>
      <p:sp>
        <p:nvSpPr>
          <p:cNvPr id="5" name="Footer Placeholder 4">
            <a:extLst>
              <a:ext uri="{FF2B5EF4-FFF2-40B4-BE49-F238E27FC236}">
                <a16:creationId xmlns:a16="http://schemas.microsoft.com/office/drawing/2014/main" id="{2BCBA67C-591D-498C-9DA3-E8577ABFFC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85565C-8D17-40E7-81E5-E02899A734C3}"/>
              </a:ext>
            </a:extLst>
          </p:cNvPr>
          <p:cNvSpPr>
            <a:spLocks noGrp="1"/>
          </p:cNvSpPr>
          <p:nvPr>
            <p:ph type="sldNum" sz="quarter" idx="12"/>
          </p:nvPr>
        </p:nvSpPr>
        <p:spPr/>
        <p:txBody>
          <a:bodyPr/>
          <a:lstStyle/>
          <a:p>
            <a:fld id="{2E559FB6-F544-4DFC-9A4E-3D65BED66EEB}" type="slidenum">
              <a:rPr lang="en-US" smtClean="0"/>
              <a:t>‹#›</a:t>
            </a:fld>
            <a:endParaRPr lang="en-US"/>
          </a:p>
        </p:txBody>
      </p:sp>
    </p:spTree>
    <p:extLst>
      <p:ext uri="{BB962C8B-B14F-4D97-AF65-F5344CB8AC3E}">
        <p14:creationId xmlns:p14="http://schemas.microsoft.com/office/powerpoint/2010/main" val="1510246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1887B4-DC31-435C-BCFB-84967C335E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2731BB-AA01-4BD8-9C9E-CE747C047C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4F6B1E-EDE0-4E77-9F92-2E8A7EBC9D22}"/>
              </a:ext>
            </a:extLst>
          </p:cNvPr>
          <p:cNvSpPr>
            <a:spLocks noGrp="1"/>
          </p:cNvSpPr>
          <p:nvPr>
            <p:ph type="dt" sz="half" idx="10"/>
          </p:nvPr>
        </p:nvSpPr>
        <p:spPr/>
        <p:txBody>
          <a:bodyPr/>
          <a:lstStyle/>
          <a:p>
            <a:fld id="{4B2FBC29-D042-4B96-A205-9D9F4F8076F3}" type="datetimeFigureOut">
              <a:rPr lang="en-US" smtClean="0"/>
              <a:t>3/28/2025</a:t>
            </a:fld>
            <a:endParaRPr lang="en-US"/>
          </a:p>
        </p:txBody>
      </p:sp>
      <p:sp>
        <p:nvSpPr>
          <p:cNvPr id="5" name="Footer Placeholder 4">
            <a:extLst>
              <a:ext uri="{FF2B5EF4-FFF2-40B4-BE49-F238E27FC236}">
                <a16:creationId xmlns:a16="http://schemas.microsoft.com/office/drawing/2014/main" id="{615378F9-1D78-42EF-8EBD-C0AE7B2BD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1801F4-2AFE-4EB0-9442-5FFCBE41053D}"/>
              </a:ext>
            </a:extLst>
          </p:cNvPr>
          <p:cNvSpPr>
            <a:spLocks noGrp="1"/>
          </p:cNvSpPr>
          <p:nvPr>
            <p:ph type="sldNum" sz="quarter" idx="12"/>
          </p:nvPr>
        </p:nvSpPr>
        <p:spPr/>
        <p:txBody>
          <a:bodyPr/>
          <a:lstStyle/>
          <a:p>
            <a:fld id="{2E559FB6-F544-4DFC-9A4E-3D65BED66EEB}" type="slidenum">
              <a:rPr lang="en-US" smtClean="0"/>
              <a:t>‹#›</a:t>
            </a:fld>
            <a:endParaRPr lang="en-US"/>
          </a:p>
        </p:txBody>
      </p:sp>
    </p:spTree>
    <p:extLst>
      <p:ext uri="{BB962C8B-B14F-4D97-AF65-F5344CB8AC3E}">
        <p14:creationId xmlns:p14="http://schemas.microsoft.com/office/powerpoint/2010/main" val="3578778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E98C1-B8DB-4B48-978A-303A8E0D34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7F91C0-A862-4B17-99B9-8A4C834D66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1BFFEE-56C6-4E17-8EEF-372F6D0F9A8D}"/>
              </a:ext>
            </a:extLst>
          </p:cNvPr>
          <p:cNvSpPr>
            <a:spLocks noGrp="1"/>
          </p:cNvSpPr>
          <p:nvPr>
            <p:ph type="dt" sz="half" idx="10"/>
          </p:nvPr>
        </p:nvSpPr>
        <p:spPr/>
        <p:txBody>
          <a:bodyPr/>
          <a:lstStyle/>
          <a:p>
            <a:fld id="{4B2FBC29-D042-4B96-A205-9D9F4F8076F3}" type="datetimeFigureOut">
              <a:rPr lang="en-US" smtClean="0"/>
              <a:t>3/28/2025</a:t>
            </a:fld>
            <a:endParaRPr lang="en-US"/>
          </a:p>
        </p:txBody>
      </p:sp>
      <p:sp>
        <p:nvSpPr>
          <p:cNvPr id="5" name="Footer Placeholder 4">
            <a:extLst>
              <a:ext uri="{FF2B5EF4-FFF2-40B4-BE49-F238E27FC236}">
                <a16:creationId xmlns:a16="http://schemas.microsoft.com/office/drawing/2014/main" id="{F1A1DF59-718C-439E-A95C-C7AEB5A8C4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B4AB96-614D-49E5-AF94-C252D893637C}"/>
              </a:ext>
            </a:extLst>
          </p:cNvPr>
          <p:cNvSpPr>
            <a:spLocks noGrp="1"/>
          </p:cNvSpPr>
          <p:nvPr>
            <p:ph type="sldNum" sz="quarter" idx="12"/>
          </p:nvPr>
        </p:nvSpPr>
        <p:spPr/>
        <p:txBody>
          <a:bodyPr/>
          <a:lstStyle/>
          <a:p>
            <a:fld id="{2E559FB6-F544-4DFC-9A4E-3D65BED66EEB}" type="slidenum">
              <a:rPr lang="en-US" smtClean="0"/>
              <a:t>‹#›</a:t>
            </a:fld>
            <a:endParaRPr lang="en-US"/>
          </a:p>
        </p:txBody>
      </p:sp>
    </p:spTree>
    <p:extLst>
      <p:ext uri="{BB962C8B-B14F-4D97-AF65-F5344CB8AC3E}">
        <p14:creationId xmlns:p14="http://schemas.microsoft.com/office/powerpoint/2010/main" val="4264249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C347C-5FB7-40E8-89FD-53303F8343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FF3A27-8D16-45DD-A696-0874937562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61A92C-08A1-4D89-B1F0-A62DAC0CD676}"/>
              </a:ext>
            </a:extLst>
          </p:cNvPr>
          <p:cNvSpPr>
            <a:spLocks noGrp="1"/>
          </p:cNvSpPr>
          <p:nvPr>
            <p:ph type="dt" sz="half" idx="10"/>
          </p:nvPr>
        </p:nvSpPr>
        <p:spPr/>
        <p:txBody>
          <a:bodyPr/>
          <a:lstStyle/>
          <a:p>
            <a:fld id="{4B2FBC29-D042-4B96-A205-9D9F4F8076F3}" type="datetimeFigureOut">
              <a:rPr lang="en-US" smtClean="0"/>
              <a:t>3/28/2025</a:t>
            </a:fld>
            <a:endParaRPr lang="en-US"/>
          </a:p>
        </p:txBody>
      </p:sp>
      <p:sp>
        <p:nvSpPr>
          <p:cNvPr id="5" name="Footer Placeholder 4">
            <a:extLst>
              <a:ext uri="{FF2B5EF4-FFF2-40B4-BE49-F238E27FC236}">
                <a16:creationId xmlns:a16="http://schemas.microsoft.com/office/drawing/2014/main" id="{D42F8635-9158-4C32-94D0-17A406C8E4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F6A9F9-09F6-44AF-B9EB-F4DCF4937249}"/>
              </a:ext>
            </a:extLst>
          </p:cNvPr>
          <p:cNvSpPr>
            <a:spLocks noGrp="1"/>
          </p:cNvSpPr>
          <p:nvPr>
            <p:ph type="sldNum" sz="quarter" idx="12"/>
          </p:nvPr>
        </p:nvSpPr>
        <p:spPr/>
        <p:txBody>
          <a:bodyPr/>
          <a:lstStyle/>
          <a:p>
            <a:fld id="{2E559FB6-F544-4DFC-9A4E-3D65BED66EEB}" type="slidenum">
              <a:rPr lang="en-US" smtClean="0"/>
              <a:t>‹#›</a:t>
            </a:fld>
            <a:endParaRPr lang="en-US"/>
          </a:p>
        </p:txBody>
      </p:sp>
    </p:spTree>
    <p:extLst>
      <p:ext uri="{BB962C8B-B14F-4D97-AF65-F5344CB8AC3E}">
        <p14:creationId xmlns:p14="http://schemas.microsoft.com/office/powerpoint/2010/main" val="1623419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F3139-B04D-4E7D-B0A0-B2DFF13BDB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3405CD-DAE7-4A47-9085-046A239483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A86B81-2FC3-4527-B04A-808CF7890B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959385-7996-4A26-B754-07F38A930C49}"/>
              </a:ext>
            </a:extLst>
          </p:cNvPr>
          <p:cNvSpPr>
            <a:spLocks noGrp="1"/>
          </p:cNvSpPr>
          <p:nvPr>
            <p:ph type="dt" sz="half" idx="10"/>
          </p:nvPr>
        </p:nvSpPr>
        <p:spPr/>
        <p:txBody>
          <a:bodyPr/>
          <a:lstStyle/>
          <a:p>
            <a:fld id="{4B2FBC29-D042-4B96-A205-9D9F4F8076F3}" type="datetimeFigureOut">
              <a:rPr lang="en-US" smtClean="0"/>
              <a:t>3/28/2025</a:t>
            </a:fld>
            <a:endParaRPr lang="en-US"/>
          </a:p>
        </p:txBody>
      </p:sp>
      <p:sp>
        <p:nvSpPr>
          <p:cNvPr id="6" name="Footer Placeholder 5">
            <a:extLst>
              <a:ext uri="{FF2B5EF4-FFF2-40B4-BE49-F238E27FC236}">
                <a16:creationId xmlns:a16="http://schemas.microsoft.com/office/drawing/2014/main" id="{C8D376B5-7535-43C3-AFCF-5B59AD3A86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92B94B-AFDF-4B74-85E4-5E6605C16E17}"/>
              </a:ext>
            </a:extLst>
          </p:cNvPr>
          <p:cNvSpPr>
            <a:spLocks noGrp="1"/>
          </p:cNvSpPr>
          <p:nvPr>
            <p:ph type="sldNum" sz="quarter" idx="12"/>
          </p:nvPr>
        </p:nvSpPr>
        <p:spPr/>
        <p:txBody>
          <a:bodyPr/>
          <a:lstStyle/>
          <a:p>
            <a:fld id="{2E559FB6-F544-4DFC-9A4E-3D65BED66EEB}" type="slidenum">
              <a:rPr lang="en-US" smtClean="0"/>
              <a:t>‹#›</a:t>
            </a:fld>
            <a:endParaRPr lang="en-US"/>
          </a:p>
        </p:txBody>
      </p:sp>
    </p:spTree>
    <p:extLst>
      <p:ext uri="{BB962C8B-B14F-4D97-AF65-F5344CB8AC3E}">
        <p14:creationId xmlns:p14="http://schemas.microsoft.com/office/powerpoint/2010/main" val="780802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31F87-D2CE-46D8-8794-B0E077737A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26BB35-17DF-4F7D-A6C5-8EE28D9F7B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707C8E-475A-4A76-8B8D-5A337AF676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F0CD50-2467-4EE2-8108-EF3ACCF016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5DE128-4503-4CE1-94CB-E7893E91D9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C68214-879F-412D-B8DA-AA460E277DA1}"/>
              </a:ext>
            </a:extLst>
          </p:cNvPr>
          <p:cNvSpPr>
            <a:spLocks noGrp="1"/>
          </p:cNvSpPr>
          <p:nvPr>
            <p:ph type="dt" sz="half" idx="10"/>
          </p:nvPr>
        </p:nvSpPr>
        <p:spPr/>
        <p:txBody>
          <a:bodyPr/>
          <a:lstStyle/>
          <a:p>
            <a:fld id="{4B2FBC29-D042-4B96-A205-9D9F4F8076F3}" type="datetimeFigureOut">
              <a:rPr lang="en-US" smtClean="0"/>
              <a:t>3/28/2025</a:t>
            </a:fld>
            <a:endParaRPr lang="en-US"/>
          </a:p>
        </p:txBody>
      </p:sp>
      <p:sp>
        <p:nvSpPr>
          <p:cNvPr id="8" name="Footer Placeholder 7">
            <a:extLst>
              <a:ext uri="{FF2B5EF4-FFF2-40B4-BE49-F238E27FC236}">
                <a16:creationId xmlns:a16="http://schemas.microsoft.com/office/drawing/2014/main" id="{B8CCB6BD-9C7B-4C10-A38B-5F8DDD0060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6F30F2-54B9-4209-B9AA-06ED1D71F01F}"/>
              </a:ext>
            </a:extLst>
          </p:cNvPr>
          <p:cNvSpPr>
            <a:spLocks noGrp="1"/>
          </p:cNvSpPr>
          <p:nvPr>
            <p:ph type="sldNum" sz="quarter" idx="12"/>
          </p:nvPr>
        </p:nvSpPr>
        <p:spPr/>
        <p:txBody>
          <a:bodyPr/>
          <a:lstStyle/>
          <a:p>
            <a:fld id="{2E559FB6-F544-4DFC-9A4E-3D65BED66EEB}" type="slidenum">
              <a:rPr lang="en-US" smtClean="0"/>
              <a:t>‹#›</a:t>
            </a:fld>
            <a:endParaRPr lang="en-US"/>
          </a:p>
        </p:txBody>
      </p:sp>
    </p:spTree>
    <p:extLst>
      <p:ext uri="{BB962C8B-B14F-4D97-AF65-F5344CB8AC3E}">
        <p14:creationId xmlns:p14="http://schemas.microsoft.com/office/powerpoint/2010/main" val="1513210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F1008-B564-4B17-A18E-BDFE7A6C99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E7D9FA-3C11-4ABF-987E-93A8C7AEA188}"/>
              </a:ext>
            </a:extLst>
          </p:cNvPr>
          <p:cNvSpPr>
            <a:spLocks noGrp="1"/>
          </p:cNvSpPr>
          <p:nvPr>
            <p:ph type="dt" sz="half" idx="10"/>
          </p:nvPr>
        </p:nvSpPr>
        <p:spPr/>
        <p:txBody>
          <a:bodyPr/>
          <a:lstStyle/>
          <a:p>
            <a:fld id="{4B2FBC29-D042-4B96-A205-9D9F4F8076F3}" type="datetimeFigureOut">
              <a:rPr lang="en-US" smtClean="0"/>
              <a:t>3/28/2025</a:t>
            </a:fld>
            <a:endParaRPr lang="en-US"/>
          </a:p>
        </p:txBody>
      </p:sp>
      <p:sp>
        <p:nvSpPr>
          <p:cNvPr id="4" name="Footer Placeholder 3">
            <a:extLst>
              <a:ext uri="{FF2B5EF4-FFF2-40B4-BE49-F238E27FC236}">
                <a16:creationId xmlns:a16="http://schemas.microsoft.com/office/drawing/2014/main" id="{F897FF97-C592-4252-BDA5-8D22CAA022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379196-0766-467A-BC8F-EF603978D2C1}"/>
              </a:ext>
            </a:extLst>
          </p:cNvPr>
          <p:cNvSpPr>
            <a:spLocks noGrp="1"/>
          </p:cNvSpPr>
          <p:nvPr>
            <p:ph type="sldNum" sz="quarter" idx="12"/>
          </p:nvPr>
        </p:nvSpPr>
        <p:spPr/>
        <p:txBody>
          <a:bodyPr/>
          <a:lstStyle/>
          <a:p>
            <a:fld id="{2E559FB6-F544-4DFC-9A4E-3D65BED66EEB}" type="slidenum">
              <a:rPr lang="en-US" smtClean="0"/>
              <a:t>‹#›</a:t>
            </a:fld>
            <a:endParaRPr lang="en-US"/>
          </a:p>
        </p:txBody>
      </p:sp>
    </p:spTree>
    <p:extLst>
      <p:ext uri="{BB962C8B-B14F-4D97-AF65-F5344CB8AC3E}">
        <p14:creationId xmlns:p14="http://schemas.microsoft.com/office/powerpoint/2010/main" val="430345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6AC333-9A72-4926-B9B0-4E5622AA796F}"/>
              </a:ext>
            </a:extLst>
          </p:cNvPr>
          <p:cNvSpPr>
            <a:spLocks noGrp="1"/>
          </p:cNvSpPr>
          <p:nvPr>
            <p:ph type="dt" sz="half" idx="10"/>
          </p:nvPr>
        </p:nvSpPr>
        <p:spPr/>
        <p:txBody>
          <a:bodyPr/>
          <a:lstStyle/>
          <a:p>
            <a:fld id="{4B2FBC29-D042-4B96-A205-9D9F4F8076F3}" type="datetimeFigureOut">
              <a:rPr lang="en-US" smtClean="0"/>
              <a:t>3/28/2025</a:t>
            </a:fld>
            <a:endParaRPr lang="en-US"/>
          </a:p>
        </p:txBody>
      </p:sp>
      <p:sp>
        <p:nvSpPr>
          <p:cNvPr id="3" name="Footer Placeholder 2">
            <a:extLst>
              <a:ext uri="{FF2B5EF4-FFF2-40B4-BE49-F238E27FC236}">
                <a16:creationId xmlns:a16="http://schemas.microsoft.com/office/drawing/2014/main" id="{39824AE4-FA71-4C66-89C3-6011715C95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69C5CF-4654-4118-AC3C-BC2EFB5C9E70}"/>
              </a:ext>
            </a:extLst>
          </p:cNvPr>
          <p:cNvSpPr>
            <a:spLocks noGrp="1"/>
          </p:cNvSpPr>
          <p:nvPr>
            <p:ph type="sldNum" sz="quarter" idx="12"/>
          </p:nvPr>
        </p:nvSpPr>
        <p:spPr/>
        <p:txBody>
          <a:bodyPr/>
          <a:lstStyle/>
          <a:p>
            <a:fld id="{2E559FB6-F544-4DFC-9A4E-3D65BED66EEB}" type="slidenum">
              <a:rPr lang="en-US" smtClean="0"/>
              <a:t>‹#›</a:t>
            </a:fld>
            <a:endParaRPr lang="en-US"/>
          </a:p>
        </p:txBody>
      </p:sp>
    </p:spTree>
    <p:extLst>
      <p:ext uri="{BB962C8B-B14F-4D97-AF65-F5344CB8AC3E}">
        <p14:creationId xmlns:p14="http://schemas.microsoft.com/office/powerpoint/2010/main" val="1705172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66133-5AF7-4B69-B507-FE590A37FC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ED7025-4B25-43BE-AA7B-40079CD556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9F6D83-D79D-443F-A28B-A15F70F812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67FABF-0EE1-47CD-9D7D-1B1F1D2CB0DE}"/>
              </a:ext>
            </a:extLst>
          </p:cNvPr>
          <p:cNvSpPr>
            <a:spLocks noGrp="1"/>
          </p:cNvSpPr>
          <p:nvPr>
            <p:ph type="dt" sz="half" idx="10"/>
          </p:nvPr>
        </p:nvSpPr>
        <p:spPr/>
        <p:txBody>
          <a:bodyPr/>
          <a:lstStyle/>
          <a:p>
            <a:fld id="{4B2FBC29-D042-4B96-A205-9D9F4F8076F3}" type="datetimeFigureOut">
              <a:rPr lang="en-US" smtClean="0"/>
              <a:t>3/28/2025</a:t>
            </a:fld>
            <a:endParaRPr lang="en-US"/>
          </a:p>
        </p:txBody>
      </p:sp>
      <p:sp>
        <p:nvSpPr>
          <p:cNvPr id="6" name="Footer Placeholder 5">
            <a:extLst>
              <a:ext uri="{FF2B5EF4-FFF2-40B4-BE49-F238E27FC236}">
                <a16:creationId xmlns:a16="http://schemas.microsoft.com/office/drawing/2014/main" id="{35839A92-B7D6-4D58-AF12-AD9D183D49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101C32-0C3E-498D-A31C-53718BDC185D}"/>
              </a:ext>
            </a:extLst>
          </p:cNvPr>
          <p:cNvSpPr>
            <a:spLocks noGrp="1"/>
          </p:cNvSpPr>
          <p:nvPr>
            <p:ph type="sldNum" sz="quarter" idx="12"/>
          </p:nvPr>
        </p:nvSpPr>
        <p:spPr/>
        <p:txBody>
          <a:bodyPr/>
          <a:lstStyle/>
          <a:p>
            <a:fld id="{2E559FB6-F544-4DFC-9A4E-3D65BED66EEB}" type="slidenum">
              <a:rPr lang="en-US" smtClean="0"/>
              <a:t>‹#›</a:t>
            </a:fld>
            <a:endParaRPr lang="en-US"/>
          </a:p>
        </p:txBody>
      </p:sp>
    </p:spTree>
    <p:extLst>
      <p:ext uri="{BB962C8B-B14F-4D97-AF65-F5344CB8AC3E}">
        <p14:creationId xmlns:p14="http://schemas.microsoft.com/office/powerpoint/2010/main" val="3317194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75D1B-899B-4000-8D7E-5ECB3CBFC3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5D25A8-C2DA-4F4F-B314-574025E61F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813B0E-34E5-4496-BF6A-3FB798B73C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C73CCF-E233-4A79-8943-BB5F0F5191E4}"/>
              </a:ext>
            </a:extLst>
          </p:cNvPr>
          <p:cNvSpPr>
            <a:spLocks noGrp="1"/>
          </p:cNvSpPr>
          <p:nvPr>
            <p:ph type="dt" sz="half" idx="10"/>
          </p:nvPr>
        </p:nvSpPr>
        <p:spPr/>
        <p:txBody>
          <a:bodyPr/>
          <a:lstStyle/>
          <a:p>
            <a:fld id="{4B2FBC29-D042-4B96-A205-9D9F4F8076F3}" type="datetimeFigureOut">
              <a:rPr lang="en-US" smtClean="0"/>
              <a:t>3/28/2025</a:t>
            </a:fld>
            <a:endParaRPr lang="en-US"/>
          </a:p>
        </p:txBody>
      </p:sp>
      <p:sp>
        <p:nvSpPr>
          <p:cNvPr id="6" name="Footer Placeholder 5">
            <a:extLst>
              <a:ext uri="{FF2B5EF4-FFF2-40B4-BE49-F238E27FC236}">
                <a16:creationId xmlns:a16="http://schemas.microsoft.com/office/drawing/2014/main" id="{A2091C27-B31F-4C61-A354-4D540E9AD9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7AC5C7-3B0E-4481-A193-A5100690ECAD}"/>
              </a:ext>
            </a:extLst>
          </p:cNvPr>
          <p:cNvSpPr>
            <a:spLocks noGrp="1"/>
          </p:cNvSpPr>
          <p:nvPr>
            <p:ph type="sldNum" sz="quarter" idx="12"/>
          </p:nvPr>
        </p:nvSpPr>
        <p:spPr/>
        <p:txBody>
          <a:bodyPr/>
          <a:lstStyle/>
          <a:p>
            <a:fld id="{2E559FB6-F544-4DFC-9A4E-3D65BED66EEB}" type="slidenum">
              <a:rPr lang="en-US" smtClean="0"/>
              <a:t>‹#›</a:t>
            </a:fld>
            <a:endParaRPr lang="en-US"/>
          </a:p>
        </p:txBody>
      </p:sp>
    </p:spTree>
    <p:extLst>
      <p:ext uri="{BB962C8B-B14F-4D97-AF65-F5344CB8AC3E}">
        <p14:creationId xmlns:p14="http://schemas.microsoft.com/office/powerpoint/2010/main" val="3034110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EF2175-3FC4-421B-AB89-24CF1CE956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A4814E-388A-4083-9EBC-FEE2EE6018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930F8B-DC1F-4DCA-865D-EB46B94BAE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2FBC29-D042-4B96-A205-9D9F4F8076F3}" type="datetimeFigureOut">
              <a:rPr lang="en-US" smtClean="0"/>
              <a:t>3/28/2025</a:t>
            </a:fld>
            <a:endParaRPr lang="en-US"/>
          </a:p>
        </p:txBody>
      </p:sp>
      <p:sp>
        <p:nvSpPr>
          <p:cNvPr id="5" name="Footer Placeholder 4">
            <a:extLst>
              <a:ext uri="{FF2B5EF4-FFF2-40B4-BE49-F238E27FC236}">
                <a16:creationId xmlns:a16="http://schemas.microsoft.com/office/drawing/2014/main" id="{E2474A38-E5D9-408C-95B5-0486CBD5FB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E1986F-3483-4826-AC9B-943735BC63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559FB6-F544-4DFC-9A4E-3D65BED66EEB}" type="slidenum">
              <a:rPr lang="en-US" smtClean="0"/>
              <a:t>‹#›</a:t>
            </a:fld>
            <a:endParaRPr lang="en-US"/>
          </a:p>
        </p:txBody>
      </p:sp>
    </p:spTree>
    <p:extLst>
      <p:ext uri="{BB962C8B-B14F-4D97-AF65-F5344CB8AC3E}">
        <p14:creationId xmlns:p14="http://schemas.microsoft.com/office/powerpoint/2010/main" val="1729167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ripsavvy.com/things-to-do-in-cody-wyoming-1609167"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pxhere.com/en/photo/352143"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hyperlink" Target="http://wyophotos.blogspot.com/2010/08/heart-mountain.html"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yophotos.blogspot.com/2010/08/heart-mountain.html"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3A0A1-0C10-4687-AE7A-4F32BA41875B}"/>
              </a:ext>
            </a:extLst>
          </p:cNvPr>
          <p:cNvSpPr>
            <a:spLocks noGrp="1"/>
          </p:cNvSpPr>
          <p:nvPr>
            <p:ph type="ctr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dirty="0"/>
              <a:t>Rural Living Workshop</a:t>
            </a:r>
            <a:br>
              <a:rPr lang="en-US" dirty="0"/>
            </a:br>
            <a:r>
              <a:rPr lang="en-US" dirty="0"/>
              <a:t>2025</a:t>
            </a:r>
          </a:p>
        </p:txBody>
      </p:sp>
      <p:sp>
        <p:nvSpPr>
          <p:cNvPr id="3" name="Subtitle 2">
            <a:extLst>
              <a:ext uri="{FF2B5EF4-FFF2-40B4-BE49-F238E27FC236}">
                <a16:creationId xmlns:a16="http://schemas.microsoft.com/office/drawing/2014/main" id="{4D0A6500-F507-4F3E-AA63-4D718FDB249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69253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7C5F937-FDA4-49FD-A135-03738460F6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515E37C-522A-423F-B958-36BF66141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F6474-ABD7-4567-AB63-136B354456F0}"/>
              </a:ext>
            </a:extLst>
          </p:cNvPr>
          <p:cNvSpPr>
            <a:spLocks noGrp="1"/>
          </p:cNvSpPr>
          <p:nvPr>
            <p:ph type="title"/>
          </p:nvPr>
        </p:nvSpPr>
        <p:spPr>
          <a:xfrm>
            <a:off x="630936" y="4562856"/>
            <a:ext cx="3419856" cy="1600200"/>
          </a:xfrm>
        </p:spPr>
        <p:txBody>
          <a:bodyPr vert="horz" lIns="91440" tIns="45720" rIns="91440" bIns="45720" rtlCol="0" anchor="ctr">
            <a:normAutofit/>
          </a:bodyPr>
          <a:lstStyle/>
          <a:p>
            <a:r>
              <a:rPr lang="en-US" sz="4800" kern="1200">
                <a:solidFill>
                  <a:srgbClr val="FFFFFF"/>
                </a:solidFill>
                <a:latin typeface="+mj-lt"/>
                <a:ea typeface="+mj-ea"/>
                <a:cs typeface="+mj-cs"/>
              </a:rPr>
              <a:t>Other types of irrigation</a:t>
            </a:r>
          </a:p>
        </p:txBody>
      </p:sp>
      <p:pic>
        <p:nvPicPr>
          <p:cNvPr id="8" name="Content Placeholder 7" descr="A lizard on a person's leg&#10;&#10;Description automatically generated with medium confidence">
            <a:extLst>
              <a:ext uri="{FF2B5EF4-FFF2-40B4-BE49-F238E27FC236}">
                <a16:creationId xmlns:a16="http://schemas.microsoft.com/office/drawing/2014/main" id="{11C491D4-9EDD-4758-A3E0-29BC14BE4A49}"/>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2847" b="13206"/>
          <a:stretch/>
        </p:blipFill>
        <p:spPr>
          <a:xfrm>
            <a:off x="19" y="10"/>
            <a:ext cx="5748773" cy="4196271"/>
          </a:xfrm>
          <a:custGeom>
            <a:avLst/>
            <a:gdLst/>
            <a:ahLst/>
            <a:cxnLst/>
            <a:rect l="l" t="t" r="r" b="b"/>
            <a:pathLst>
              <a:path w="6005375" h="4196281">
                <a:moveTo>
                  <a:pt x="0" y="0"/>
                </a:moveTo>
                <a:lnTo>
                  <a:pt x="6000673" y="0"/>
                </a:lnTo>
                <a:lnTo>
                  <a:pt x="5998730" y="19709"/>
                </a:lnTo>
                <a:cubicBezTo>
                  <a:pt x="6001245" y="280059"/>
                  <a:pt x="5986414" y="540409"/>
                  <a:pt x="5999656" y="800631"/>
                </a:cubicBezTo>
                <a:cubicBezTo>
                  <a:pt x="6009854"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2" y="3561638"/>
                  <a:pt x="5989196" y="3805463"/>
                </a:cubicBezTo>
                <a:cubicBezTo>
                  <a:pt x="5985594" y="3872508"/>
                  <a:pt x="5984647" y="3939633"/>
                  <a:pt x="5986348" y="4006695"/>
                </a:cubicBezTo>
                <a:lnTo>
                  <a:pt x="5997254" y="4174633"/>
                </a:lnTo>
                <a:lnTo>
                  <a:pt x="5951600" y="4176620"/>
                </a:lnTo>
                <a:cubicBezTo>
                  <a:pt x="5886701" y="4176651"/>
                  <a:pt x="5821787" y="4174749"/>
                  <a:pt x="5756904" y="4173480"/>
                </a:cubicBezTo>
                <a:cubicBezTo>
                  <a:pt x="5518558" y="4169040"/>
                  <a:pt x="5280085" y="4173480"/>
                  <a:pt x="5042246" y="4150774"/>
                </a:cubicBezTo>
                <a:cubicBezTo>
                  <a:pt x="4977617" y="4144622"/>
                  <a:pt x="4912545" y="4140690"/>
                  <a:pt x="4847599" y="4141467"/>
                </a:cubicBezTo>
                <a:cubicBezTo>
                  <a:pt x="4782654" y="4142244"/>
                  <a:pt x="4717834" y="4147730"/>
                  <a:pt x="4653712" y="4160414"/>
                </a:cubicBezTo>
                <a:cubicBezTo>
                  <a:pt x="4446570" y="4200625"/>
                  <a:pt x="4238795" y="4203162"/>
                  <a:pt x="4029496" y="4186925"/>
                </a:cubicBezTo>
                <a:cubicBezTo>
                  <a:pt x="3943620" y="4180203"/>
                  <a:pt x="3857745" y="4169040"/>
                  <a:pt x="3771488" y="4171196"/>
                </a:cubicBezTo>
                <a:cubicBezTo>
                  <a:pt x="3623584" y="4175129"/>
                  <a:pt x="3475553" y="4167137"/>
                  <a:pt x="3327522" y="4169167"/>
                </a:cubicBezTo>
                <a:cubicBezTo>
                  <a:pt x="3323527" y="4169738"/>
                  <a:pt x="3319442" y="4169205"/>
                  <a:pt x="3315726" y="4167645"/>
                </a:cubicBezTo>
                <a:cubicBezTo>
                  <a:pt x="3278940" y="4142402"/>
                  <a:pt x="3238602" y="4152169"/>
                  <a:pt x="3200548" y="4158765"/>
                </a:cubicBezTo>
                <a:cubicBezTo>
                  <a:pt x="3074081" y="4180710"/>
                  <a:pt x="2947741" y="4191492"/>
                  <a:pt x="2819245" y="4174494"/>
                </a:cubicBezTo>
                <a:cubicBezTo>
                  <a:pt x="2696545" y="4156698"/>
                  <a:pt x="2572095" y="4154478"/>
                  <a:pt x="2448850" y="4167898"/>
                </a:cubicBezTo>
                <a:cubicBezTo>
                  <a:pt x="2279382" y="4187687"/>
                  <a:pt x="2110548" y="4183501"/>
                  <a:pt x="1941461" y="4167898"/>
                </a:cubicBezTo>
                <a:cubicBezTo>
                  <a:pt x="1872836" y="4161556"/>
                  <a:pt x="1803197" y="4150774"/>
                  <a:pt x="1735207" y="4166630"/>
                </a:cubicBezTo>
                <a:cubicBezTo>
                  <a:pt x="1651488" y="4186038"/>
                  <a:pt x="1568022" y="4179695"/>
                  <a:pt x="1484049" y="4175382"/>
                </a:cubicBezTo>
                <a:cubicBezTo>
                  <a:pt x="1377751" y="4169801"/>
                  <a:pt x="1271707" y="4153692"/>
                  <a:pt x="1165028" y="4166376"/>
                </a:cubicBezTo>
                <a:cubicBezTo>
                  <a:pt x="1115684" y="4172211"/>
                  <a:pt x="1066721" y="4181471"/>
                  <a:pt x="1016743" y="4179061"/>
                </a:cubicBezTo>
                <a:cubicBezTo>
                  <a:pt x="878480" y="4172719"/>
                  <a:pt x="740343" y="4165235"/>
                  <a:pt x="601825" y="4166376"/>
                </a:cubicBezTo>
                <a:cubicBezTo>
                  <a:pt x="543856" y="4166757"/>
                  <a:pt x="486267" y="4168659"/>
                  <a:pt x="428552" y="4172845"/>
                </a:cubicBezTo>
                <a:cubicBezTo>
                  <a:pt x="320858" y="4180710"/>
                  <a:pt x="213545" y="4170055"/>
                  <a:pt x="106233" y="4166249"/>
                </a:cubicBezTo>
                <a:lnTo>
                  <a:pt x="0" y="4171008"/>
                </a:lnTo>
                <a:close/>
              </a:path>
            </a:pathLst>
          </a:custGeom>
        </p:spPr>
      </p:pic>
      <p:pic>
        <p:nvPicPr>
          <p:cNvPr id="6" name="Content Placeholder 5" descr="A picture containing grass, outdoor, field, green&#10;&#10;Description automatically generated">
            <a:extLst>
              <a:ext uri="{FF2B5EF4-FFF2-40B4-BE49-F238E27FC236}">
                <a16:creationId xmlns:a16="http://schemas.microsoft.com/office/drawing/2014/main" id="{73B17DF1-7920-4A24-ABFA-0D2E8FEA6D94}"/>
              </a:ext>
            </a:extLst>
          </p:cNvPr>
          <p:cNvPicPr>
            <a:picLocks noChangeAspect="1"/>
          </p:cNvPicPr>
          <p:nvPr/>
        </p:nvPicPr>
        <p:blipFill rotWithShape="1">
          <a:blip r:embed="rId3">
            <a:extLst>
              <a:ext uri="{28A0092B-C50C-407E-A947-70E740481C1C}">
                <a14:useLocalDpi xmlns:a14="http://schemas.microsoft.com/office/drawing/2010/main" val="0"/>
              </a:ext>
            </a:extLst>
          </a:blip>
          <a:srcRect r="1616" b="-1"/>
          <a:stretch/>
        </p:blipFill>
        <p:spPr>
          <a:xfrm>
            <a:off x="5899868" y="-1"/>
            <a:ext cx="6292125" cy="4187672"/>
          </a:xfrm>
          <a:custGeom>
            <a:avLst/>
            <a:gdLst/>
            <a:ahLst/>
            <a:cxnLst/>
            <a:rect l="l" t="t" r="r" b="b"/>
            <a:pathLst>
              <a:path w="6006950" h="4187672">
                <a:moveTo>
                  <a:pt x="9223" y="0"/>
                </a:moveTo>
                <a:lnTo>
                  <a:pt x="6006950" y="0"/>
                </a:lnTo>
                <a:lnTo>
                  <a:pt x="6006950" y="4169490"/>
                </a:lnTo>
                <a:lnTo>
                  <a:pt x="5787907" y="4174448"/>
                </a:lnTo>
                <a:cubicBezTo>
                  <a:pt x="5713866" y="4173475"/>
                  <a:pt x="5639861" y="4169853"/>
                  <a:pt x="5566029" y="4163587"/>
                </a:cubicBezTo>
                <a:cubicBezTo>
                  <a:pt x="5458843" y="4155595"/>
                  <a:pt x="5350768" y="4144559"/>
                  <a:pt x="5244343" y="4164855"/>
                </a:cubicBezTo>
                <a:cubicBezTo>
                  <a:pt x="5127517" y="4187307"/>
                  <a:pt x="5010817" y="4187434"/>
                  <a:pt x="4892977" y="4181726"/>
                </a:cubicBezTo>
                <a:cubicBezTo>
                  <a:pt x="4792260" y="4176906"/>
                  <a:pt x="4691923" y="4151536"/>
                  <a:pt x="4590445" y="4178301"/>
                </a:cubicBezTo>
                <a:cubicBezTo>
                  <a:pt x="4580348" y="4179772"/>
                  <a:pt x="4570061" y="4179341"/>
                  <a:pt x="4560128" y="4177032"/>
                </a:cubicBezTo>
                <a:cubicBezTo>
                  <a:pt x="4449137" y="4161684"/>
                  <a:pt x="4337384" y="4174242"/>
                  <a:pt x="4226013" y="4169929"/>
                </a:cubicBezTo>
                <a:cubicBezTo>
                  <a:pt x="4174640" y="4167899"/>
                  <a:pt x="4122252" y="4169041"/>
                  <a:pt x="4071513" y="4163587"/>
                </a:cubicBezTo>
                <a:cubicBezTo>
                  <a:pt x="3955067" y="4151156"/>
                  <a:pt x="3838874" y="4144559"/>
                  <a:pt x="3723697" y="4173861"/>
                </a:cubicBezTo>
                <a:cubicBezTo>
                  <a:pt x="3690082" y="4181764"/>
                  <a:pt x="3655732" y="4186013"/>
                  <a:pt x="3621204" y="4186546"/>
                </a:cubicBezTo>
                <a:cubicBezTo>
                  <a:pt x="3508437" y="4190605"/>
                  <a:pt x="3396050" y="4182867"/>
                  <a:pt x="3283664" y="4176525"/>
                </a:cubicBezTo>
                <a:cubicBezTo>
                  <a:pt x="3205652" y="4172085"/>
                  <a:pt x="3127768" y="4162445"/>
                  <a:pt x="3049630" y="4170563"/>
                </a:cubicBezTo>
                <a:cubicBezTo>
                  <a:pt x="3004218" y="4175257"/>
                  <a:pt x="2958427" y="4175257"/>
                  <a:pt x="2913015" y="4170563"/>
                </a:cubicBezTo>
                <a:cubicBezTo>
                  <a:pt x="2829321" y="4160758"/>
                  <a:pt x="2744879" y="4158931"/>
                  <a:pt x="2660842" y="4165109"/>
                </a:cubicBezTo>
                <a:cubicBezTo>
                  <a:pt x="2535390" y="4175891"/>
                  <a:pt x="2410065" y="4184897"/>
                  <a:pt x="2284232" y="4167773"/>
                </a:cubicBezTo>
                <a:cubicBezTo>
                  <a:pt x="2212868" y="4156559"/>
                  <a:pt x="2140312" y="4155240"/>
                  <a:pt x="2068592" y="4163840"/>
                </a:cubicBezTo>
                <a:cubicBezTo>
                  <a:pt x="1897729" y="4187814"/>
                  <a:pt x="1726485" y="4180077"/>
                  <a:pt x="1555241" y="4170183"/>
                </a:cubicBezTo>
                <a:cubicBezTo>
                  <a:pt x="1440824" y="4163460"/>
                  <a:pt x="1325901" y="4151156"/>
                  <a:pt x="1211738" y="4167392"/>
                </a:cubicBezTo>
                <a:cubicBezTo>
                  <a:pt x="1066118" y="4187688"/>
                  <a:pt x="920370" y="4180965"/>
                  <a:pt x="774368" y="4175003"/>
                </a:cubicBezTo>
                <a:cubicBezTo>
                  <a:pt x="667182" y="4170563"/>
                  <a:pt x="559869" y="4157117"/>
                  <a:pt x="452430" y="4173734"/>
                </a:cubicBezTo>
                <a:cubicBezTo>
                  <a:pt x="441369" y="4175244"/>
                  <a:pt x="430117" y="4174115"/>
                  <a:pt x="419576" y="4170436"/>
                </a:cubicBezTo>
                <a:cubicBezTo>
                  <a:pt x="378807" y="4157016"/>
                  <a:pt x="335096" y="4155215"/>
                  <a:pt x="293363" y="4165236"/>
                </a:cubicBezTo>
                <a:cubicBezTo>
                  <a:pt x="216367" y="4182106"/>
                  <a:pt x="139497" y="4189463"/>
                  <a:pt x="61105" y="4174115"/>
                </a:cubicBezTo>
                <a:lnTo>
                  <a:pt x="13323" y="4171265"/>
                </a:lnTo>
                <a:lnTo>
                  <a:pt x="28554" y="3843045"/>
                </a:lnTo>
                <a:cubicBezTo>
                  <a:pt x="30457" y="3722610"/>
                  <a:pt x="27412" y="3602256"/>
                  <a:pt x="15626" y="3482187"/>
                </a:cubicBezTo>
                <a:cubicBezTo>
                  <a:pt x="-847" y="3335690"/>
                  <a:pt x="-4304" y="3188124"/>
                  <a:pt x="5296" y="3041068"/>
                </a:cubicBezTo>
                <a:cubicBezTo>
                  <a:pt x="11786" y="2956911"/>
                  <a:pt x="18539" y="2872754"/>
                  <a:pt x="22776" y="2788472"/>
                </a:cubicBezTo>
                <a:cubicBezTo>
                  <a:pt x="28180" y="2668580"/>
                  <a:pt x="25173" y="2548474"/>
                  <a:pt x="13771" y="2428964"/>
                </a:cubicBezTo>
                <a:cubicBezTo>
                  <a:pt x="4237" y="2337829"/>
                  <a:pt x="3177" y="2246070"/>
                  <a:pt x="10593" y="2154757"/>
                </a:cubicBezTo>
                <a:cubicBezTo>
                  <a:pt x="25690" y="1999286"/>
                  <a:pt x="9931" y="1843813"/>
                  <a:pt x="5032" y="1688466"/>
                </a:cubicBezTo>
                <a:cubicBezTo>
                  <a:pt x="-3577" y="1402691"/>
                  <a:pt x="20393" y="1117045"/>
                  <a:pt x="9666" y="831270"/>
                </a:cubicBezTo>
                <a:cubicBezTo>
                  <a:pt x="3841" y="689908"/>
                  <a:pt x="16420" y="548673"/>
                  <a:pt x="9666" y="407311"/>
                </a:cubicBezTo>
                <a:cubicBezTo>
                  <a:pt x="4105" y="306755"/>
                  <a:pt x="397" y="206200"/>
                  <a:pt x="4105" y="105518"/>
                </a:cubicBezTo>
                <a:cubicBezTo>
                  <a:pt x="5164" y="78059"/>
                  <a:pt x="5826" y="50473"/>
                  <a:pt x="9534" y="23396"/>
                </a:cubicBezTo>
                <a:close/>
              </a:path>
            </a:pathLst>
          </a:custGeom>
        </p:spPr>
      </p:pic>
      <p:sp>
        <p:nvSpPr>
          <p:cNvPr id="19" name="sketch line">
            <a:extLst>
              <a:ext uri="{FF2B5EF4-FFF2-40B4-BE49-F238E27FC236}">
                <a16:creationId xmlns:a16="http://schemas.microsoft.com/office/drawing/2014/main" id="{C125E75E-F290-415E-9397-4DAC206C5A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57015" y="5330952"/>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a:extLst>
              <a:ext uri="{FF2B5EF4-FFF2-40B4-BE49-F238E27FC236}">
                <a16:creationId xmlns:a16="http://schemas.microsoft.com/office/drawing/2014/main" id="{D72E14D7-5F5A-3CCA-DE92-79AEC09D0159}"/>
              </a:ext>
            </a:extLst>
          </p:cNvPr>
          <p:cNvSpPr>
            <a:spLocks noGrp="1"/>
          </p:cNvSpPr>
          <p:nvPr>
            <p:ph sz="half" idx="1"/>
          </p:nvPr>
        </p:nvSpPr>
        <p:spPr>
          <a:xfrm>
            <a:off x="4654294" y="4562856"/>
            <a:ext cx="6894576" cy="1600200"/>
          </a:xfrm>
        </p:spPr>
        <p:txBody>
          <a:bodyPr vert="horz" lIns="91440" tIns="45720" rIns="91440" bIns="45720" rtlCol="0" anchor="ctr">
            <a:normAutofit lnSpcReduction="10000"/>
          </a:bodyPr>
          <a:lstStyle/>
          <a:p>
            <a:r>
              <a:rPr lang="en-US" sz="2200" dirty="0">
                <a:solidFill>
                  <a:srgbClr val="FFFFFF"/>
                </a:solidFill>
              </a:rPr>
              <a:t>Gated Pipe is used as a method in flood irrigation as well as Siphon tubes</a:t>
            </a:r>
          </a:p>
          <a:p>
            <a:r>
              <a:rPr lang="en-US" sz="2200" dirty="0">
                <a:solidFill>
                  <a:srgbClr val="FFFFFF"/>
                </a:solidFill>
              </a:rPr>
              <a:t>Pivot or sprinkler irrigation is also another form of irrigation that is very efficient and has no return water to manage</a:t>
            </a:r>
          </a:p>
        </p:txBody>
      </p:sp>
    </p:spTree>
    <p:extLst>
      <p:ext uri="{BB962C8B-B14F-4D97-AF65-F5344CB8AC3E}">
        <p14:creationId xmlns:p14="http://schemas.microsoft.com/office/powerpoint/2010/main" val="2175931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17000" b="-17000"/>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C575CC-A2BD-45A5-B356-06FF2EC8850C}"/>
              </a:ext>
            </a:extLst>
          </p:cNvPr>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a:t>Why is it important to be efficient and conserve water?</a:t>
            </a:r>
            <a:endParaRPr lang="en-US" dirty="0"/>
          </a:p>
        </p:txBody>
      </p:sp>
      <p:sp>
        <p:nvSpPr>
          <p:cNvPr id="6" name="Content Placeholder 5">
            <a:extLst>
              <a:ext uri="{FF2B5EF4-FFF2-40B4-BE49-F238E27FC236}">
                <a16:creationId xmlns:a16="http://schemas.microsoft.com/office/drawing/2014/main" id="{FB66B34A-E05B-4665-B86B-66CEDAF610B2}"/>
              </a:ext>
            </a:extLst>
          </p:cNvPr>
          <p:cNvSpPr>
            <a:spLocks noGrp="1"/>
          </p:cNvSpPr>
          <p:nvPr>
            <p:ph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a:t>While we are very fortunate to have Buffalo Bill Reservoir, it is always good practice to conserve water when ever you can. </a:t>
            </a:r>
          </a:p>
          <a:p>
            <a:r>
              <a:rPr lang="en-US"/>
              <a:t>Make sure if you are using an open ditch to have canvas in your end check or a good dam at the end of your set. If you are using gated pipe, make sure that you have good gates that seal and have good O-rings in the bells of the gated pipe joints</a:t>
            </a:r>
          </a:p>
          <a:p>
            <a:r>
              <a:rPr lang="en-US"/>
              <a:t>As drought conditions in the West persist, we must be diligent in our efforts so that we can keep using our valuable resources.</a:t>
            </a:r>
            <a:endParaRPr lang="en-US" dirty="0"/>
          </a:p>
        </p:txBody>
      </p:sp>
    </p:spTree>
    <p:extLst>
      <p:ext uri="{BB962C8B-B14F-4D97-AF65-F5344CB8AC3E}">
        <p14:creationId xmlns:p14="http://schemas.microsoft.com/office/powerpoint/2010/main" val="3324586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95990"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3AA730-5682-4B32-A855-AA86F589A082}"/>
              </a:ext>
            </a:extLst>
          </p:cNvPr>
          <p:cNvSpPr>
            <a:spLocks noGrp="1"/>
          </p:cNvSpPr>
          <p:nvPr>
            <p:ph type="title"/>
          </p:nvPr>
        </p:nvSpPr>
        <p:spPr>
          <a:xfrm>
            <a:off x="1155557" y="649675"/>
            <a:ext cx="4284420" cy="1455528"/>
          </a:xfrm>
        </p:spPr>
        <p:txBody>
          <a:bodyPr vert="horz" lIns="91440" tIns="45720" rIns="91440" bIns="45720" rtlCol="0" anchor="t">
            <a:normAutofit/>
          </a:bodyPr>
          <a:lstStyle/>
          <a:p>
            <a:r>
              <a:rPr lang="en-US" sz="3700">
                <a:solidFill>
                  <a:schemeClr val="bg1"/>
                </a:solidFill>
              </a:rPr>
              <a:t>Water and Precipitation outlook</a:t>
            </a:r>
          </a:p>
        </p:txBody>
      </p:sp>
      <p:sp>
        <p:nvSpPr>
          <p:cNvPr id="75" name="Rectangle 74">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4650" y="642750"/>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2">
            <a:extLst>
              <a:ext uri="{FF2B5EF4-FFF2-40B4-BE49-F238E27FC236}">
                <a16:creationId xmlns:a16="http://schemas.microsoft.com/office/drawing/2014/main" id="{F793CC9F-DCCF-70F5-83A9-1BA6199DAE6B}"/>
              </a:ext>
            </a:extLst>
          </p:cNvPr>
          <p:cNvPicPr>
            <a:picLocks noGrp="1" noChangeAspect="1"/>
            <a:extLst>
              <a:ext uri="{51228E76-BA90-4043-B771-695A4F85340A}">
                <alf:liveFeedProps xmlns:alf="http://schemas.microsoft.com/office/drawing/2021/livefeed" xmlns=""/>
              </a:ext>
            </a:extLst>
          </p:cNvPicPr>
          <p:nvPr>
            <p:ph sz="half" idx="1"/>
          </p:nvPr>
        </p:nvPicPr>
        <p:blipFill>
          <a:blip r:embed="rId2">
            <a:extLst>
              <a:ext uri="{96DAC541-7B7A-43D3-8B79-37D633B846F1}">
                <asvg:svgBlip xmlns:asvg="http://schemas.microsoft.com/office/drawing/2016/SVG/main" r:embed="rId3"/>
              </a:ext>
            </a:extLst>
          </a:blip>
          <a:stretch>
            <a:fillRect/>
          </a:stretch>
        </p:blipFill>
        <p:spPr>
          <a:xfrm>
            <a:off x="6738938" y="841375"/>
            <a:ext cx="4329112" cy="45720"/>
          </a:xfrm>
        </p:spPr>
      </p:pic>
      <p:pic>
        <p:nvPicPr>
          <p:cNvPr id="10" name="Content Placeholder 9">
            <a:extLst>
              <a:ext uri="{FF2B5EF4-FFF2-40B4-BE49-F238E27FC236}">
                <a16:creationId xmlns:a16="http://schemas.microsoft.com/office/drawing/2014/main" id="{C6B10C4F-849C-43AC-98C4-66B9C7D51A93}"/>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p:blipFill>
        <p:spPr>
          <a:xfrm>
            <a:off x="1155557" y="2519423"/>
            <a:ext cx="4301795" cy="3441435"/>
          </a:xfrm>
          <a:prstGeom prst="rect">
            <a:avLst/>
          </a:prstGeom>
        </p:spPr>
      </p:pic>
      <p:pic>
        <p:nvPicPr>
          <p:cNvPr id="8" name="Content Placeholder 7">
            <a:extLst>
              <a:ext uri="{FF2B5EF4-FFF2-40B4-BE49-F238E27FC236}">
                <a16:creationId xmlns:a16="http://schemas.microsoft.com/office/drawing/2014/main" id="{2AD7F267-33F6-4FAB-BF4E-0A0099629F8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908454" y="1529845"/>
            <a:ext cx="4773793" cy="2947864"/>
          </a:xfrm>
          <a:prstGeom prst="rect">
            <a:avLst/>
          </a:prstGeom>
        </p:spPr>
      </p:pic>
      <p:pic>
        <p:nvPicPr>
          <p:cNvPr id="6" name="Content Placeholder 5">
            <a:extLst>
              <a:ext uri="{FF2B5EF4-FFF2-40B4-BE49-F238E27FC236}">
                <a16:creationId xmlns:a16="http://schemas.microsoft.com/office/drawing/2014/main" id="{6B3D0966-988D-4683-8689-159C51E861E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760927" y="4676334"/>
            <a:ext cx="5041431" cy="1597196"/>
          </a:xfrm>
          <a:prstGeom prst="rect">
            <a:avLst/>
          </a:prstGeom>
        </p:spPr>
      </p:pic>
    </p:spTree>
    <p:extLst>
      <p:ext uri="{BB962C8B-B14F-4D97-AF65-F5344CB8AC3E}">
        <p14:creationId xmlns:p14="http://schemas.microsoft.com/office/powerpoint/2010/main" val="4232162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3000" b="-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48115-7E11-4F44-B511-170B99BF9611}"/>
              </a:ext>
            </a:extLst>
          </p:cNvPr>
          <p:cNvSpPr>
            <a:spLocks noGrp="1"/>
          </p:cNvSpPr>
          <p:nvPr>
            <p:ph type="ctrTitle"/>
          </p:nvPr>
        </p:nvSpPr>
        <p:spPr>
          <a:xfrm>
            <a:off x="1524000" y="1"/>
            <a:ext cx="9144000" cy="220587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r>
              <a:rPr lang="en-US" dirty="0"/>
              <a:t>What is an Irrigation District? What do we do?</a:t>
            </a:r>
            <a:br>
              <a:rPr lang="en-US" dirty="0"/>
            </a:br>
            <a:endParaRPr lang="en-US" dirty="0"/>
          </a:p>
        </p:txBody>
      </p:sp>
      <p:sp>
        <p:nvSpPr>
          <p:cNvPr id="3" name="Subtitle 2">
            <a:extLst>
              <a:ext uri="{FF2B5EF4-FFF2-40B4-BE49-F238E27FC236}">
                <a16:creationId xmlns:a16="http://schemas.microsoft.com/office/drawing/2014/main" id="{4A962B43-CBAB-44A6-A200-8AC3F1E2BA02}"/>
              </a:ext>
            </a:extLst>
          </p:cNvPr>
          <p:cNvSpPr>
            <a:spLocks noGrp="1"/>
          </p:cNvSpPr>
          <p:nvPr>
            <p:ph type="subTitle" idx="1"/>
          </p:nvPr>
        </p:nvSpPr>
        <p:spPr>
          <a:noFill/>
        </p:spPr>
        <p:txBody>
          <a:bodyPr/>
          <a:lstStyle/>
          <a:p>
            <a:endParaRPr lang="en-US" dirty="0"/>
          </a:p>
        </p:txBody>
      </p:sp>
    </p:spTree>
    <p:extLst>
      <p:ext uri="{BB962C8B-B14F-4D97-AF65-F5344CB8AC3E}">
        <p14:creationId xmlns:p14="http://schemas.microsoft.com/office/powerpoint/2010/main" val="2420195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itle 3">
            <a:extLst>
              <a:ext uri="{FF2B5EF4-FFF2-40B4-BE49-F238E27FC236}">
                <a16:creationId xmlns:a16="http://schemas.microsoft.com/office/drawing/2014/main" id="{B521B8C8-3C31-4F80-9AFC-623B82BC238F}"/>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History and Purpose</a:t>
            </a:r>
          </a:p>
        </p:txBody>
      </p:sp>
      <p:sp>
        <p:nvSpPr>
          <p:cNvPr id="5" name="Content Placeholder 4">
            <a:extLst>
              <a:ext uri="{FF2B5EF4-FFF2-40B4-BE49-F238E27FC236}">
                <a16:creationId xmlns:a16="http://schemas.microsoft.com/office/drawing/2014/main" id="{AB94D987-539F-43B9-AF4B-BF77BB8F8723}"/>
              </a:ext>
            </a:extLst>
          </p:cNvPr>
          <p:cNvSpPr>
            <a:spLocks noGrp="1"/>
          </p:cNvSpPr>
          <p:nvPr>
            <p:ph idx="1"/>
          </p:nvPr>
        </p:nvSpPr>
        <p:spPr>
          <a:xfrm>
            <a:off x="1367624" y="2490436"/>
            <a:ext cx="9708995" cy="3966925"/>
          </a:xfrm>
        </p:spPr>
        <p:txBody>
          <a:bodyPr anchor="ctr">
            <a:normAutofit/>
          </a:bodyPr>
          <a:lstStyle/>
          <a:p>
            <a:r>
              <a:rPr lang="en-US" sz="2400" dirty="0"/>
              <a:t>The Shoshone Project is one of the earliest Irrigation projects that the Federal Government funded to open the west to new opportunities. Its main objectives was to bring water to arid desert lands and transform them into productive farmlands.</a:t>
            </a:r>
          </a:p>
          <a:p>
            <a:r>
              <a:rPr lang="en-US" sz="2400" dirty="0"/>
              <a:t>The project was designed as a single purpose project with Buffalo Bill Dam being a single purpose dam for storage for the project.</a:t>
            </a:r>
          </a:p>
          <a:p>
            <a:r>
              <a:rPr lang="en-US" sz="2400" dirty="0"/>
              <a:t>With out the Buffalo Bill reservoir the area would remain as a high plains desert</a:t>
            </a:r>
          </a:p>
          <a:p>
            <a:r>
              <a:rPr lang="en-US" sz="2400" dirty="0"/>
              <a:t>The Shoshone Project consists of four Districts; Shoshone, Heart Mountain, </a:t>
            </a:r>
            <a:r>
              <a:rPr lang="en-US" sz="2400" dirty="0" err="1"/>
              <a:t>Willwood</a:t>
            </a:r>
            <a:r>
              <a:rPr lang="en-US" sz="2400" dirty="0"/>
              <a:t>, and Deaver</a:t>
            </a:r>
          </a:p>
          <a:p>
            <a:endParaRPr lang="en-US" sz="2400" dirty="0"/>
          </a:p>
        </p:txBody>
      </p:sp>
    </p:spTree>
    <p:extLst>
      <p:ext uri="{BB962C8B-B14F-4D97-AF65-F5344CB8AC3E}">
        <p14:creationId xmlns:p14="http://schemas.microsoft.com/office/powerpoint/2010/main" val="2015506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92BD436-8FBF-4411-96D2-1BF62F28FE5F}"/>
              </a:ext>
            </a:extLst>
          </p:cNvPr>
          <p:cNvSpPr>
            <a:spLocks noGrp="1"/>
          </p:cNvSpPr>
          <p:nvPr>
            <p:ph type="title"/>
          </p:nvPr>
        </p:nvSpPr>
        <p:spPr>
          <a:xfrm>
            <a:off x="643467" y="321734"/>
            <a:ext cx="10905066" cy="1135737"/>
          </a:xfrm>
        </p:spPr>
        <p:txBody>
          <a:bodyPr>
            <a:normAutofit/>
          </a:bodyPr>
          <a:lstStyle/>
          <a:p>
            <a:r>
              <a:rPr lang="en-US" sz="3600" dirty="0"/>
              <a:t>What do we do and what are our responsibilities?</a:t>
            </a:r>
          </a:p>
        </p:txBody>
      </p:sp>
      <p:sp>
        <p:nvSpPr>
          <p:cNvPr id="3" name="Content Placeholder 2">
            <a:extLst>
              <a:ext uri="{FF2B5EF4-FFF2-40B4-BE49-F238E27FC236}">
                <a16:creationId xmlns:a16="http://schemas.microsoft.com/office/drawing/2014/main" id="{C0F3F6E3-2650-4ECA-A51B-2B05C897C1D8}"/>
              </a:ext>
            </a:extLst>
          </p:cNvPr>
          <p:cNvSpPr>
            <a:spLocks noGrp="1"/>
          </p:cNvSpPr>
          <p:nvPr>
            <p:ph idx="1"/>
          </p:nvPr>
        </p:nvSpPr>
        <p:spPr>
          <a:xfrm>
            <a:off x="643467" y="1782981"/>
            <a:ext cx="10905066" cy="4393982"/>
          </a:xfrm>
        </p:spPr>
        <p:txBody>
          <a:bodyPr>
            <a:normAutofit/>
          </a:bodyPr>
          <a:lstStyle/>
          <a:p>
            <a:r>
              <a:rPr lang="en-US" sz="2000" dirty="0"/>
              <a:t>The responsibilities of the Irrigation Districts are to deliver water to the high point of each farm unit as designed by the Bureau of Reclamation.</a:t>
            </a:r>
          </a:p>
          <a:p>
            <a:r>
              <a:rPr lang="en-US" sz="2000" dirty="0"/>
              <a:t>They maintain the infrastructure of open canals and laterals as well pipelines that deliver water to the farm units. They also maintain many miles of open drains as well as underground drains to manage run off waters from the farm units</a:t>
            </a:r>
          </a:p>
          <a:p>
            <a:r>
              <a:rPr lang="en-US" sz="2000" dirty="0"/>
              <a:t>The Irrigation Districts have a ditch rider that is responsible for turning the water into these head gates on the farm units. Most of the Irrigation districts have a requirement of 24 to 48 hours of notice for on and off cards. This is so we can make adjustments to the system if we need to increase flows for demand purposes.</a:t>
            </a:r>
          </a:p>
          <a:p>
            <a:r>
              <a:rPr lang="en-US" sz="2000" dirty="0"/>
              <a:t>Once the water has been turned in at the headgate it is then the responsibility of the water user/Landowner to take care of the water and make sure it maintains its proper channels.</a:t>
            </a:r>
          </a:p>
          <a:p>
            <a:endParaRPr lang="en-US" sz="2000" dirty="0"/>
          </a:p>
          <a:p>
            <a:endParaRPr lang="en-US" sz="20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170191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4B0F7-1A1D-44CD-8954-E019CFE7CDC6}"/>
              </a:ext>
            </a:extLst>
          </p:cNvPr>
          <p:cNvSpPr>
            <a:spLocks noGrp="1"/>
          </p:cNvSpPr>
          <p:nvPr>
            <p:ph type="title"/>
          </p:nvPr>
        </p:nvSpPr>
        <p:spPr>
          <a:xfrm>
            <a:off x="838200" y="365126"/>
            <a:ext cx="10515600" cy="88864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dirty="0"/>
              <a:t>District Easements and Right-of-ways</a:t>
            </a:r>
          </a:p>
        </p:txBody>
      </p:sp>
      <p:sp>
        <p:nvSpPr>
          <p:cNvPr id="3" name="Content Placeholder 2">
            <a:extLst>
              <a:ext uri="{FF2B5EF4-FFF2-40B4-BE49-F238E27FC236}">
                <a16:creationId xmlns:a16="http://schemas.microsoft.com/office/drawing/2014/main" id="{E4EF43CC-2D88-4E7C-BE82-BEF35D164473}"/>
              </a:ext>
            </a:extLst>
          </p:cNvPr>
          <p:cNvSpPr>
            <a:spLocks noGrp="1"/>
          </p:cNvSpPr>
          <p:nvPr>
            <p:ph idx="1"/>
          </p:nvPr>
        </p:nvSpPr>
        <p:spPr>
          <a:xfrm>
            <a:off x="838200" y="1404594"/>
            <a:ext cx="10515600" cy="545340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p>
            <a:r>
              <a:rPr lang="en-US" dirty="0"/>
              <a:t>The Irrigation Districts in the Shoshone Projects have Right-of-Ways and easements along district laterals and canals. </a:t>
            </a:r>
          </a:p>
          <a:p>
            <a:r>
              <a:rPr lang="en-US" dirty="0"/>
              <a:t>This is so we can continue to maintain the infrastructures, that we can continue delivering constant water to our users. </a:t>
            </a:r>
          </a:p>
          <a:p>
            <a:r>
              <a:rPr lang="en-US" dirty="0"/>
              <a:t>According to the 1890 Canal act and its amendment (44 Stat.668) on May 28, 1926, a right-of-way of 100 ft on each side of the canals and laterals. This is a Federal Right-of-Way on all United States Bureau of Reclamation Projects.</a:t>
            </a:r>
          </a:p>
          <a:p>
            <a:r>
              <a:rPr lang="en-US" dirty="0"/>
              <a:t>The district </a:t>
            </a:r>
            <a:r>
              <a:rPr lang="en-US" dirty="0" err="1"/>
              <a:t>trys</a:t>
            </a:r>
            <a:r>
              <a:rPr lang="en-US" dirty="0"/>
              <a:t> to work with landowners if possible but there are times in which we need the full easement to maintain facilities for cleaning or upgrading the system into pipelines.</a:t>
            </a:r>
          </a:p>
          <a:p>
            <a:r>
              <a:rPr lang="en-US" dirty="0"/>
              <a:t>Trees, fences and buildings will need to maintain the </a:t>
            </a:r>
            <a:r>
              <a:rPr lang="en-US" dirty="0" err="1"/>
              <a:t>right-of-ways</a:t>
            </a:r>
            <a:r>
              <a:rPr lang="en-US" dirty="0"/>
              <a:t> if all possible, that way there are no obstruction for maintenance and repairs.</a:t>
            </a:r>
          </a:p>
        </p:txBody>
      </p:sp>
    </p:spTree>
    <p:extLst>
      <p:ext uri="{BB962C8B-B14F-4D97-AF65-F5344CB8AC3E}">
        <p14:creationId xmlns:p14="http://schemas.microsoft.com/office/powerpoint/2010/main" val="798331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3000" b="-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D8B41-0418-429F-9D63-721D4D9E7F8A}"/>
              </a:ext>
            </a:extLst>
          </p:cNvPr>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dirty="0"/>
              <a:t>Irrigation Practices and Methods</a:t>
            </a:r>
          </a:p>
        </p:txBody>
      </p:sp>
      <p:sp>
        <p:nvSpPr>
          <p:cNvPr id="3" name="Content Placeholder 2">
            <a:extLst>
              <a:ext uri="{FF2B5EF4-FFF2-40B4-BE49-F238E27FC236}">
                <a16:creationId xmlns:a16="http://schemas.microsoft.com/office/drawing/2014/main" id="{44FFB99A-EB5C-4A55-884B-CC17EAB80D41}"/>
              </a:ext>
            </a:extLst>
          </p:cNvPr>
          <p:cNvSpPr>
            <a:spLocks noGrp="1"/>
          </p:cNvSpPr>
          <p:nvPr>
            <p:ph idx="1"/>
          </p:nvPr>
        </p:nvSpPr>
        <p:spPr>
          <a:noFill/>
        </p:spPr>
        <p:txBody>
          <a:bodyPr/>
          <a:lstStyle/>
          <a:p>
            <a:endParaRPr lang="en-US" dirty="0"/>
          </a:p>
        </p:txBody>
      </p:sp>
    </p:spTree>
    <p:extLst>
      <p:ext uri="{BB962C8B-B14F-4D97-AF65-F5344CB8AC3E}">
        <p14:creationId xmlns:p14="http://schemas.microsoft.com/office/powerpoint/2010/main" val="4203841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961641-707D-4749-B2C9-87E54C92AE60}"/>
              </a:ext>
            </a:extLst>
          </p:cNvPr>
          <p:cNvSpPr>
            <a:spLocks noGrp="1"/>
          </p:cNvSpPr>
          <p:nvPr>
            <p:ph type="title"/>
          </p:nvPr>
        </p:nvSpPr>
        <p:spPr>
          <a:xfrm>
            <a:off x="3970366" y="609600"/>
            <a:ext cx="4267200" cy="1351472"/>
          </a:xfrm>
        </p:spPr>
        <p:txBody>
          <a:bodyPr vert="horz" lIns="91440" tIns="45720" rIns="91440" bIns="45720" rtlCol="0" anchor="ctr">
            <a:normAutofit/>
          </a:bodyPr>
          <a:lstStyle/>
          <a:p>
            <a:pPr algn="ctr"/>
            <a:r>
              <a:rPr lang="en-US" kern="1200">
                <a:solidFill>
                  <a:schemeClr val="tx1">
                    <a:lumMod val="85000"/>
                    <a:lumOff val="15000"/>
                  </a:schemeClr>
                </a:solidFill>
                <a:latin typeface="+mj-lt"/>
                <a:ea typeface="+mj-ea"/>
                <a:cs typeface="+mj-cs"/>
              </a:rPr>
              <a:t>Corrugations in Flood irrigation</a:t>
            </a:r>
          </a:p>
        </p:txBody>
      </p:sp>
      <p:pic>
        <p:nvPicPr>
          <p:cNvPr id="6" name="Content Placeholder 5" descr="A picture containing outdoor, grass&#10;&#10;Description automatically generated">
            <a:extLst>
              <a:ext uri="{FF2B5EF4-FFF2-40B4-BE49-F238E27FC236}">
                <a16:creationId xmlns:a16="http://schemas.microsoft.com/office/drawing/2014/main" id="{EA972D1D-7854-45B6-8B6C-35BD18A0F111}"/>
              </a:ext>
            </a:extLst>
          </p:cNvPr>
          <p:cNvPicPr>
            <a:picLocks noChangeAspect="1"/>
          </p:cNvPicPr>
          <p:nvPr/>
        </p:nvPicPr>
        <p:blipFill rotWithShape="1">
          <a:blip r:embed="rId2">
            <a:extLst>
              <a:ext uri="{28A0092B-C50C-407E-A947-70E740481C1C}">
                <a14:useLocalDpi xmlns:a14="http://schemas.microsoft.com/office/drawing/2010/main" val="0"/>
              </a:ext>
            </a:extLst>
          </a:blip>
          <a:srcRect l="11473" r="16914"/>
          <a:stretch/>
        </p:blipFill>
        <p:spPr>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12" name="Content Placeholder 11">
            <a:extLst>
              <a:ext uri="{FF2B5EF4-FFF2-40B4-BE49-F238E27FC236}">
                <a16:creationId xmlns:a16="http://schemas.microsoft.com/office/drawing/2014/main" id="{E9CDC758-0195-F61D-C5B4-3B77BA7A90BA}"/>
              </a:ext>
            </a:extLst>
          </p:cNvPr>
          <p:cNvSpPr>
            <a:spLocks noGrp="1"/>
          </p:cNvSpPr>
          <p:nvPr>
            <p:ph sz="half" idx="1"/>
          </p:nvPr>
        </p:nvSpPr>
        <p:spPr>
          <a:xfrm>
            <a:off x="4198966" y="2147357"/>
            <a:ext cx="3810000" cy="4101042"/>
          </a:xfrm>
        </p:spPr>
        <p:txBody>
          <a:bodyPr vert="horz" lIns="91440" tIns="45720" rIns="91440" bIns="45720" rtlCol="0">
            <a:normAutofit/>
          </a:bodyPr>
          <a:lstStyle/>
          <a:p>
            <a:r>
              <a:rPr lang="en-US" sz="2000" dirty="0">
                <a:solidFill>
                  <a:schemeClr val="tx1">
                    <a:lumMod val="85000"/>
                    <a:lumOff val="15000"/>
                  </a:schemeClr>
                </a:solidFill>
              </a:rPr>
              <a:t>This allows for a good clear path for the water to travel to the end of the field. This also allows for even water distribution across the field. It is very important to have good corrugations in your fields and pastures to ensure efficient irrigation practices</a:t>
            </a:r>
          </a:p>
          <a:p>
            <a:r>
              <a:rPr lang="en-US" sz="2000" dirty="0">
                <a:solidFill>
                  <a:schemeClr val="tx1">
                    <a:lumMod val="85000"/>
                    <a:lumOff val="15000"/>
                  </a:schemeClr>
                </a:solidFill>
              </a:rPr>
              <a:t>It is also important to maintain a good waste ditch for the runoff to be captured so it has a good clear path to leave the field</a:t>
            </a:r>
          </a:p>
          <a:p>
            <a:endParaRPr lang="en-US" sz="2000" dirty="0">
              <a:solidFill>
                <a:schemeClr val="tx1">
                  <a:lumMod val="85000"/>
                  <a:lumOff val="15000"/>
                </a:schemeClr>
              </a:solidFill>
            </a:endParaRPr>
          </a:p>
        </p:txBody>
      </p:sp>
      <p:pic>
        <p:nvPicPr>
          <p:cNvPr id="8" name="Content Placeholder 7" descr="A field of brown grass&#10;&#10;Description automatically generated with low confidence">
            <a:extLst>
              <a:ext uri="{FF2B5EF4-FFF2-40B4-BE49-F238E27FC236}">
                <a16:creationId xmlns:a16="http://schemas.microsoft.com/office/drawing/2014/main" id="{510A798E-BDA5-4865-8E07-34FB5F3298F0}"/>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3919" r="16098"/>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Tree>
    <p:extLst>
      <p:ext uri="{BB962C8B-B14F-4D97-AF65-F5344CB8AC3E}">
        <p14:creationId xmlns:p14="http://schemas.microsoft.com/office/powerpoint/2010/main" val="1095838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tractor in a field&#10;&#10;Description automatically generated with low confidence">
            <a:extLst>
              <a:ext uri="{FF2B5EF4-FFF2-40B4-BE49-F238E27FC236}">
                <a16:creationId xmlns:a16="http://schemas.microsoft.com/office/drawing/2014/main" id="{4D645D31-F3A1-4781-9CD8-038E9DDFDD9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27163" y="1844675"/>
            <a:ext cx="5943600" cy="4449763"/>
          </a:xfrm>
        </p:spPr>
      </p:pic>
      <p:pic>
        <p:nvPicPr>
          <p:cNvPr id="8" name="Content Placeholder 7" descr="A picture containing grass, hay, dry, tool&#10;&#10;Description automatically generated">
            <a:extLst>
              <a:ext uri="{FF2B5EF4-FFF2-40B4-BE49-F238E27FC236}">
                <a16:creationId xmlns:a16="http://schemas.microsoft.com/office/drawing/2014/main" id="{8CEEE1C1-564D-4D76-9F44-596D492903D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434263" y="1844675"/>
            <a:ext cx="3327400" cy="4449763"/>
          </a:xfrm>
        </p:spPr>
      </p:pic>
      <p:sp>
        <p:nvSpPr>
          <p:cNvPr id="2" name="Title 1">
            <a:extLst>
              <a:ext uri="{FF2B5EF4-FFF2-40B4-BE49-F238E27FC236}">
                <a16:creationId xmlns:a16="http://schemas.microsoft.com/office/drawing/2014/main" id="{3D453A87-B5EE-451E-A534-7FB98B63928D}"/>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a:solidFill>
                  <a:schemeClr val="tx1"/>
                </a:solidFill>
                <a:latin typeface="+mj-lt"/>
                <a:ea typeface="+mj-ea"/>
                <a:cs typeface="+mj-cs"/>
              </a:rPr>
              <a:t>What is a Corrigator?</a:t>
            </a:r>
          </a:p>
        </p:txBody>
      </p:sp>
    </p:spTree>
    <p:extLst>
      <p:ext uri="{BB962C8B-B14F-4D97-AF65-F5344CB8AC3E}">
        <p14:creationId xmlns:p14="http://schemas.microsoft.com/office/powerpoint/2010/main" val="3910779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14">
            <a:extLst>
              <a:ext uri="{FF2B5EF4-FFF2-40B4-BE49-F238E27FC236}">
                <a16:creationId xmlns:a16="http://schemas.microsoft.com/office/drawing/2014/main" id="{4CBC69AF-AE9D-43C7-A183-244646418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icture containing grass, outdoor, hay, dry&#10;&#10;Description automatically generated">
            <a:extLst>
              <a:ext uri="{FF2B5EF4-FFF2-40B4-BE49-F238E27FC236}">
                <a16:creationId xmlns:a16="http://schemas.microsoft.com/office/drawing/2014/main" id="{639AA473-B3E3-402E-AF50-73784A156361}"/>
              </a:ext>
            </a:extLst>
          </p:cNvPr>
          <p:cNvPicPr>
            <a:picLocks noChangeAspect="1"/>
          </p:cNvPicPr>
          <p:nvPr/>
        </p:nvPicPr>
        <p:blipFill rotWithShape="1">
          <a:blip r:embed="rId2">
            <a:extLst>
              <a:ext uri="{28A0092B-C50C-407E-A947-70E740481C1C}">
                <a14:useLocalDpi xmlns:a14="http://schemas.microsoft.com/office/drawing/2010/main" val="0"/>
              </a:ext>
            </a:extLst>
          </a:blip>
          <a:srcRect l="3551"/>
          <a:stretch/>
        </p:blipFill>
        <p:spPr>
          <a:xfrm>
            <a:off x="20" y="10"/>
            <a:ext cx="4977364" cy="6857990"/>
          </a:xfrm>
          <a:prstGeom prst="rect">
            <a:avLst/>
          </a:prstGeom>
        </p:spPr>
      </p:pic>
      <p:pic>
        <p:nvPicPr>
          <p:cNvPr id="8" name="Content Placeholder 7" descr="A picture containing grass, outdoor, farm machine, dry&#10;&#10;Description automatically generated">
            <a:extLst>
              <a:ext uri="{FF2B5EF4-FFF2-40B4-BE49-F238E27FC236}">
                <a16:creationId xmlns:a16="http://schemas.microsoft.com/office/drawing/2014/main" id="{C984C91A-4202-4C9A-A51B-27CB0061DD6E}"/>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1" b="28470"/>
          <a:stretch/>
        </p:blipFill>
        <p:spPr>
          <a:xfrm>
            <a:off x="4977384" y="10"/>
            <a:ext cx="7214616" cy="6857990"/>
          </a:xfrm>
          <a:prstGeom prst="rect">
            <a:avLst/>
          </a:prstGeom>
        </p:spPr>
      </p:pic>
      <p:sp>
        <p:nvSpPr>
          <p:cNvPr id="17" name="Rectangle 16">
            <a:extLst>
              <a:ext uri="{FF2B5EF4-FFF2-40B4-BE49-F238E27FC236}">
                <a16:creationId xmlns:a16="http://schemas.microsoft.com/office/drawing/2014/main" id="{BE64232A-D912-4882-BF58-104918115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218905"/>
            <a:ext cx="5625863" cy="2089317"/>
          </a:xfrm>
          <a:prstGeom prst="rect">
            <a:avLst/>
          </a:prstGeom>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E8E4E9D8-6D9C-4646-83A2-11844D84E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5574" y="3876005"/>
            <a:ext cx="4848225"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406E79C2-5E6D-47D0-937F-C85CA63433AC}"/>
              </a:ext>
            </a:extLst>
          </p:cNvPr>
          <p:cNvSpPr>
            <a:spLocks noGrp="1"/>
          </p:cNvSpPr>
          <p:nvPr>
            <p:ph type="title"/>
          </p:nvPr>
        </p:nvSpPr>
        <p:spPr>
          <a:xfrm>
            <a:off x="6772758" y="3949157"/>
            <a:ext cx="4324351" cy="539496"/>
          </a:xfrm>
        </p:spPr>
        <p:txBody>
          <a:bodyPr vert="horz" lIns="91440" tIns="45720" rIns="91440" bIns="45720" rtlCol="0" anchor="ctr">
            <a:normAutofit/>
          </a:bodyPr>
          <a:lstStyle/>
          <a:p>
            <a:pPr algn="ctr"/>
            <a:endParaRPr lang="en-US" sz="2700" kern="1200" dirty="0">
              <a:solidFill>
                <a:schemeClr val="bg1"/>
              </a:solidFill>
              <a:latin typeface="+mj-lt"/>
              <a:ea typeface="+mj-ea"/>
              <a:cs typeface="+mj-cs"/>
            </a:endParaRPr>
          </a:p>
        </p:txBody>
      </p:sp>
      <p:sp>
        <p:nvSpPr>
          <p:cNvPr id="46" name="Content Placeholder 11">
            <a:extLst>
              <a:ext uri="{FF2B5EF4-FFF2-40B4-BE49-F238E27FC236}">
                <a16:creationId xmlns:a16="http://schemas.microsoft.com/office/drawing/2014/main" id="{6D41892C-EAB1-A726-5054-0B3133B6B091}"/>
              </a:ext>
            </a:extLst>
          </p:cNvPr>
          <p:cNvSpPr>
            <a:spLocks noGrp="1"/>
          </p:cNvSpPr>
          <p:nvPr>
            <p:ph sz="half" idx="1"/>
          </p:nvPr>
        </p:nvSpPr>
        <p:spPr>
          <a:xfrm>
            <a:off x="6431138" y="4697298"/>
            <a:ext cx="5040034" cy="1435608"/>
          </a:xfrm>
        </p:spPr>
        <p:txBody>
          <a:bodyPr vert="horz" lIns="91440" tIns="45720" rIns="91440" bIns="45720" rtlCol="0" anchor="ctr">
            <a:normAutofit/>
          </a:bodyPr>
          <a:lstStyle/>
          <a:p>
            <a:pPr algn="ctr"/>
            <a:r>
              <a:rPr lang="en-US" sz="1700" dirty="0"/>
              <a:t>A corrugator is used to make the small ditches in the field so that the water has a channel to follow.</a:t>
            </a:r>
          </a:p>
          <a:p>
            <a:pPr algn="ctr"/>
            <a:r>
              <a:rPr lang="en-US" sz="1700" dirty="0"/>
              <a:t>There are a couple places that have them and a small tractor to rent out or you can build one if you have a small tractor</a:t>
            </a:r>
          </a:p>
          <a:p>
            <a:pPr algn="ctr"/>
            <a:endParaRPr lang="en-US" sz="1700" dirty="0"/>
          </a:p>
        </p:txBody>
      </p:sp>
    </p:spTree>
    <p:extLst>
      <p:ext uri="{BB962C8B-B14F-4D97-AF65-F5344CB8AC3E}">
        <p14:creationId xmlns:p14="http://schemas.microsoft.com/office/powerpoint/2010/main" val="2595257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770</TotalTime>
  <Words>740</Words>
  <Application>Microsoft Office PowerPoint</Application>
  <PresentationFormat>Widescreen</PresentationFormat>
  <Paragraphs>33</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Rural Living Workshop 2025</vt:lpstr>
      <vt:lpstr>What is an Irrigation District? What do we do? </vt:lpstr>
      <vt:lpstr>History and Purpose</vt:lpstr>
      <vt:lpstr>What do we do and what are our responsibilities?</vt:lpstr>
      <vt:lpstr>District Easements and Right-of-ways</vt:lpstr>
      <vt:lpstr>Irrigation Practices and Methods</vt:lpstr>
      <vt:lpstr>Corrugations in Flood irrigation</vt:lpstr>
      <vt:lpstr>What is a Corrigator?</vt:lpstr>
      <vt:lpstr>PowerPoint Presentation</vt:lpstr>
      <vt:lpstr>Other types of irrigation</vt:lpstr>
      <vt:lpstr>Why is it important to be efficient and conserve water?</vt:lpstr>
      <vt:lpstr>Water and Precipitation outlook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Shoshone Irrigation District</dc:creator>
  <cp:lastModifiedBy>Shannon Darrough</cp:lastModifiedBy>
  <cp:revision>19</cp:revision>
  <dcterms:created xsi:type="dcterms:W3CDTF">2022-03-29T19:47:37Z</dcterms:created>
  <dcterms:modified xsi:type="dcterms:W3CDTF">2025-03-28T22:47:31Z</dcterms:modified>
</cp:coreProperties>
</file>